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4" r:id="rId2"/>
    <p:sldId id="268" r:id="rId3"/>
    <p:sldId id="267" r:id="rId4"/>
  </p:sldIdLst>
  <p:sldSz cx="22098000" cy="11049000"/>
  <p:notesSz cx="9928225" cy="143573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4">
          <p15:clr>
            <a:srgbClr val="A4A3A4"/>
          </p15:clr>
        </p15:guide>
        <p15:guide id="2" orient="horz" pos="3979">
          <p15:clr>
            <a:srgbClr val="A4A3A4"/>
          </p15:clr>
        </p15:guide>
        <p15:guide id="3" orient="horz" pos="532">
          <p15:clr>
            <a:srgbClr val="A4A3A4"/>
          </p15:clr>
        </p15:guide>
        <p15:guide id="4" orient="horz" pos="2288">
          <p15:clr>
            <a:srgbClr val="A4A3A4"/>
          </p15:clr>
        </p15:guide>
        <p15:guide id="5" pos="13628">
          <p15:clr>
            <a:srgbClr val="A4A3A4"/>
          </p15:clr>
        </p15:guide>
        <p15:guide id="6" pos="428">
          <p15:clr>
            <a:srgbClr val="A4A3A4"/>
          </p15:clr>
        </p15:guide>
        <p15:guide id="7" pos="1018">
          <p15:clr>
            <a:srgbClr val="A4A3A4"/>
          </p15:clr>
        </p15:guide>
        <p15:guide id="8" orient="horz" pos="59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1"/>
    <a:srgbClr val="181710"/>
    <a:srgbClr val="0F0E0C"/>
    <a:srgbClr val="FFF5EB"/>
    <a:srgbClr val="E9FFE9"/>
    <a:srgbClr val="BFFFBF"/>
    <a:srgbClr val="B7FFB7"/>
    <a:srgbClr val="D9FFD9"/>
    <a:srgbClr val="D5EA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1" autoAdjust="0"/>
    <p:restoredTop sz="99412" autoAdjust="0"/>
  </p:normalViewPr>
  <p:slideViewPr>
    <p:cSldViewPr>
      <p:cViewPr varScale="1">
        <p:scale>
          <a:sx n="57" d="100"/>
          <a:sy n="57" d="100"/>
        </p:scale>
        <p:origin x="150" y="612"/>
      </p:cViewPr>
      <p:guideLst>
        <p:guide orient="horz" pos="6474"/>
        <p:guide orient="horz" pos="3979"/>
        <p:guide orient="horz" pos="532"/>
        <p:guide orient="horz" pos="2288"/>
        <p:guide pos="13628"/>
        <p:guide pos="428"/>
        <p:guide pos="1018"/>
        <p:guide orient="horz" pos="598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D7517165-80A1-4C48-9EB9-ED3007440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9563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25FBB02D-DD54-477F-B943-9D09DDE66BC4}" type="datetimeFigureOut">
              <a:rPr lang="zh-CN" altLang="en-US"/>
              <a:pPr>
                <a:defRPr/>
              </a:pPr>
              <a:t>2021/7/16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1077913"/>
            <a:ext cx="10766425" cy="5383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5" y="6819900"/>
            <a:ext cx="7940675" cy="6459538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13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079DEBCC-A2DF-4EB0-A638-C7CFFED0FD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72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FB02FD-30A4-407D-8CD1-55A88A6BE8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19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2B4B6F-2550-4D6F-8B68-36013BC659CD}" type="slidenum">
              <a:rPr lang="zh-CN" altLang="en-US" smtClean="0">
                <a:latin typeface="Times New Roman" pitchFamily="18" charset="0"/>
                <a:ea typeface="宋体" charset="-122"/>
              </a:rPr>
              <a:pPr/>
              <a:t>3</a:t>
            </a:fld>
            <a:endParaRPr lang="zh-CN" altLang="en-US">
              <a:latin typeface="Times New Roman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063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1C033-FF9D-45D6-A7D1-7C0ED0A732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6CA2-B515-431B-B377-569EC5A577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0CC75-AC98-4F4A-A6C3-A469926D0B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78116-E837-45F9-9259-7B28D72E8E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62945-C402-44CE-9E21-B77614FA0A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288A-9BA3-4C4D-BE32-2264E1A23B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76CA4-B10D-4909-8D8C-BAD33A89F2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5CB9-4957-4B48-A1A6-7D12BDF438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FA8DE-853D-4DF5-8025-550EAEE4C0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E0939-84A9-4CC7-80CD-CA2408A725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8103-0924-47CD-A769-B5A464C806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ct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1719451B-7EE1-4EBA-9854-E4CE00E7BC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2pPr>
      <a:lvl3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3pPr>
      <a:lvl4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4pPr>
      <a:lvl5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5pPr>
      <a:lvl6pPr marL="4572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6pPr>
      <a:lvl7pPr marL="9144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7pPr>
      <a:lvl8pPr marL="13716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8pPr>
      <a:lvl9pPr marL="18288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9pPr>
    </p:titleStyle>
    <p:bodyStyle>
      <a:lvl1pPr marL="709613" indent="-709613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288" indent="-590550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6963" indent="-473075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438" indent="-474663" algn="l" defTabSz="1893888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6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68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0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2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097999" cy="1107185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 bwMode="auto">
          <a:xfrm>
            <a:off x="6687473" y="10565060"/>
            <a:ext cx="753984" cy="144016"/>
          </a:xfrm>
          <a:prstGeom prst="rect">
            <a:avLst/>
          </a:prstGeom>
          <a:solidFill>
            <a:srgbClr val="FEFF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sz="1000" b="0" i="0" u="none" strike="noStrike" cap="none" normalizeH="0" baseline="0" dirty="0">
                <a:ln>
                  <a:noFill/>
                </a:ln>
                <a:solidFill>
                  <a:srgbClr val="181710"/>
                </a:solidFill>
                <a:effectLst/>
                <a:latin typeface="Swis721 Cn BT" panose="020B0506020202030204" pitchFamily="34" charset="0"/>
                <a:ea typeface="GulimChe" panose="020B0609000101010101" pitchFamily="49" charset="-127"/>
              </a:rPr>
              <a:t>52472696</a:t>
            </a:r>
            <a:endParaRPr kumimoji="1" lang="zh-CN" altLang="en-US" sz="1000" b="0" i="0" u="none" strike="noStrike" cap="none" normalizeH="0" baseline="0" dirty="0">
              <a:ln>
                <a:noFill/>
              </a:ln>
              <a:solidFill>
                <a:srgbClr val="181710"/>
              </a:solidFill>
              <a:effectLst/>
              <a:latin typeface="Swis721 Cn BT" panose="020B0506020202030204" pitchFamily="34" charset="0"/>
              <a:ea typeface="GulimChe" panose="020B0609000101010101" pitchFamily="49" charset="-127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17F30B8-112D-4F66-AF15-1B0CE64CA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726" t="24432" r="5764" b="34882"/>
          <a:stretch/>
        </p:blipFill>
        <p:spPr>
          <a:xfrm>
            <a:off x="11141026" y="6697583"/>
            <a:ext cx="5524574" cy="4351417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129120" y="2106155"/>
            <a:ext cx="4680520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endParaRPr lang="zh-CN" altLang="en-US" dirty="0"/>
          </a:p>
          <a:p>
            <a:pPr algn="ctr" defTabSz="1203325">
              <a:lnSpc>
                <a:spcPct val="200000"/>
              </a:lnSpc>
            </a:pPr>
            <a:r>
              <a:rPr lang="en-US" altLang="zh-CN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南京市高淳城北商务区（</a:t>
            </a:r>
            <a:r>
              <a:rPr lang="en-US" altLang="zh-CN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NJGCb030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）控制性详细规划</a:t>
            </a:r>
            <a:r>
              <a:rPr lang="en-US" altLang="zh-CN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》 </a:t>
            </a:r>
            <a:r>
              <a:rPr lang="en-US" altLang="zh-CN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NJGCb030-04</a:t>
            </a:r>
            <a:r>
              <a:rPr lang="zh-CN" altLang="en-US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08</a:t>
            </a:r>
            <a:r>
              <a:rPr lang="zh-CN" altLang="en-US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规划管理单元图则调整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549813" y="523875"/>
            <a:ext cx="3500437" cy="32901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indent="304800" algn="just">
              <a:lnSpc>
                <a:spcPct val="140000"/>
              </a:lnSpc>
              <a:defRPr/>
            </a:pP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 indent="304800" algn="just">
              <a:lnSpc>
                <a:spcPct val="14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前言</a:t>
            </a:r>
          </a:p>
          <a:p>
            <a:pPr indent="304800" algn="just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4000">
              <a:lnSpc>
                <a:spcPct val="150000"/>
              </a:lnSpc>
              <a:defRPr/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为加强规划管理，促进土地资源集约利用，南京市规划和自然资源局会同高淳人民政府组织开展了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南京市高淳城北商务区（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）控制性详细规划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NJGCb030-04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08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规划管理单元图则调整的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工作</a:t>
            </a:r>
            <a:r>
              <a:rPr lang="zh-CN" altLang="en-US" sz="1200" dirty="0" smtClean="0"/>
              <a:t>。</a:t>
            </a:r>
            <a:endParaRPr lang="en-US" altLang="zh-CN" sz="1200" dirty="0"/>
          </a:p>
          <a:p>
            <a:pPr indent="324000">
              <a:lnSpc>
                <a:spcPct val="150000"/>
              </a:lnSpc>
              <a:defRPr/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中华人民共和国城乡规划法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，现将经市政府批复的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南京市高淳城北商务区（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）控制性详细规划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》 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NJGCb030-04</a:t>
            </a:r>
            <a:r>
              <a:rPr lang="zh-CN" altLang="en-US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08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规划管理单元图则调整成果向社会予以公布。</a:t>
            </a: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7549858" y="6600727"/>
            <a:ext cx="3571900" cy="428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说明</a:t>
            </a:r>
            <a:endParaRPr lang="en-US" altLang="zh-CN" sz="900" dirty="0">
              <a:latin typeface="宋体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latin typeface="宋体" charset="-122"/>
              </a:rPr>
              <a:t>1</a:t>
            </a:r>
            <a:r>
              <a:rPr lang="zh-CN" altLang="en-US" sz="1200" dirty="0">
                <a:latin typeface="宋体" charset="-122"/>
              </a:rPr>
              <a:t>、本材料是为方便公众了解城市规划而制作的参考性文件。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latin typeface="宋体" charset="-122"/>
              </a:rPr>
              <a:t>2</a:t>
            </a:r>
            <a:r>
              <a:rPr lang="zh-CN" altLang="en-US" sz="1200" dirty="0">
                <a:latin typeface="宋体" charset="-122"/>
              </a:rPr>
              <a:t>、控制性详细规划是城市发展的控制与引导性文件，不代表具体的项目实施计划和实施方案。一旦有建设行为，应依据批准的具体项目建设方案实施。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latin typeface="宋体" charset="-122"/>
              </a:rPr>
              <a:t>3</a:t>
            </a:r>
            <a:r>
              <a:rPr lang="zh-CN" altLang="en-US" sz="1200" dirty="0">
                <a:latin typeface="宋体" charset="-122"/>
              </a:rPr>
              <a:t>、城市规划是不断优化更新的过程，规划内容以南京市规划和自然资源局存档备查的最新版本为准，同一地区同内容深度规划若有更新，南京市规划和自然资源局</a:t>
            </a:r>
            <a:r>
              <a:rPr lang="zh-CN" altLang="en-US" sz="1200" dirty="0" smtClean="0">
                <a:latin typeface="宋体" charset="-122"/>
              </a:rPr>
              <a:t>将依法在网站</a:t>
            </a:r>
            <a:r>
              <a:rPr lang="zh-CN" altLang="en-US" sz="1200" dirty="0">
                <a:latin typeface="宋体" charset="-122"/>
              </a:rPr>
              <a:t>上公布，本材料自动作废。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1200" dirty="0">
                <a:latin typeface="宋体" charset="-122"/>
              </a:rPr>
              <a:t>4</a:t>
            </a:r>
            <a:r>
              <a:rPr lang="zh-CN" altLang="en-US" sz="1200" dirty="0">
                <a:latin typeface="宋体" charset="-122"/>
              </a:rPr>
              <a:t>、本材料版权及解释权归南京市规划和自然资源局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latin typeface="宋体" charset="-122"/>
              </a:rPr>
              <a:t>所有，未取得版权人的书面授权，谢绝改变、分发、发布或使用本材料图文资料。</a:t>
            </a:r>
            <a:endParaRPr lang="en-US" altLang="zh-CN" sz="1200" dirty="0">
              <a:latin typeface="宋体" charset="-122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latin typeface="宋体" charset="-12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41075" y="9502775"/>
            <a:ext cx="55245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南京市规划和自然资源局</a:t>
            </a: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二</a:t>
            </a:r>
            <a:r>
              <a:rPr lang="en-US" altLang="zh-CN" dirty="0">
                <a:latin typeface="黑体" pitchFamily="2" charset="-122"/>
                <a:ea typeface="黑体" pitchFamily="2" charset="-122"/>
              </a:rPr>
              <a:t>O</a:t>
            </a:r>
            <a:r>
              <a:rPr lang="zh-CN" altLang="en-US" dirty="0">
                <a:latin typeface="黑体" pitchFamily="2" charset="-122"/>
                <a:ea typeface="黑体" pitchFamily="2" charset="-122"/>
              </a:rPr>
              <a:t>二一年七月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507FC6-0716-46E5-875E-5F75BF1242D8}"/>
              </a:ext>
            </a:extLst>
          </p:cNvPr>
          <p:cNvSpPr txBox="1"/>
          <p:nvPr/>
        </p:nvSpPr>
        <p:spPr>
          <a:xfrm>
            <a:off x="6687473" y="9801520"/>
            <a:ext cx="1989802" cy="1015663"/>
          </a:xfrm>
          <a:prstGeom prst="rect">
            <a:avLst/>
          </a:prstGeom>
          <a:solidFill>
            <a:srgbClr val="FEFFF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南京市鼓楼区中山路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171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210005</a:t>
            </a:r>
          </a:p>
          <a:p>
            <a:pPr>
              <a:lnSpc>
                <a:spcPct val="150000"/>
              </a:lnSpc>
            </a:pP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http://ghj.nanjing.gov.cn </a:t>
            </a: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025-56861957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1A4F8F5-D851-4F96-8E23-72565E151D83}"/>
              </a:ext>
            </a:extLst>
          </p:cNvPr>
          <p:cNvSpPr txBox="1"/>
          <p:nvPr/>
        </p:nvSpPr>
        <p:spPr>
          <a:xfrm>
            <a:off x="5864424" y="9801520"/>
            <a:ext cx="864096" cy="979564"/>
          </a:xfrm>
          <a:prstGeom prst="rect">
            <a:avLst/>
          </a:prstGeom>
          <a:solidFill>
            <a:srgbClr val="FEFFF1"/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地    址：</a:t>
            </a:r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邮    编：</a:t>
            </a:r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网    址：</a:t>
            </a:r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咨询电话：</a:t>
            </a:r>
          </a:p>
        </p:txBody>
      </p:sp>
    </p:spTree>
    <p:extLst>
      <p:ext uri="{BB962C8B-B14F-4D97-AF65-F5344CB8AC3E}">
        <p14:creationId xmlns:p14="http://schemas.microsoft.com/office/powerpoint/2010/main" val="226177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" y="0"/>
            <a:ext cx="22096842" cy="11048421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5613825" y="876550"/>
            <a:ext cx="16438408" cy="100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/>
          </a:p>
        </p:txBody>
      </p:sp>
      <p:sp>
        <p:nvSpPr>
          <p:cNvPr id="3" name="矩形 2"/>
          <p:cNvSpPr/>
          <p:nvPr/>
        </p:nvSpPr>
        <p:spPr>
          <a:xfrm>
            <a:off x="561836" y="1432018"/>
            <a:ext cx="1124093" cy="400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/>
          </a:p>
        </p:txBody>
      </p:sp>
      <p:sp>
        <p:nvSpPr>
          <p:cNvPr id="32" name="矩形 31"/>
          <p:cNvSpPr/>
          <p:nvPr/>
        </p:nvSpPr>
        <p:spPr>
          <a:xfrm>
            <a:off x="561836" y="6903308"/>
            <a:ext cx="5241786" cy="296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/>
          </a:p>
        </p:txBody>
      </p:sp>
      <p:sp>
        <p:nvSpPr>
          <p:cNvPr id="30" name="矩形 29"/>
          <p:cNvSpPr/>
          <p:nvPr/>
        </p:nvSpPr>
        <p:spPr>
          <a:xfrm>
            <a:off x="579" y="812112"/>
            <a:ext cx="22096842" cy="10069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/>
          </a:p>
        </p:txBody>
      </p:sp>
      <p:sp>
        <p:nvSpPr>
          <p:cNvPr id="6" name="矩形 5"/>
          <p:cNvSpPr/>
          <p:nvPr/>
        </p:nvSpPr>
        <p:spPr>
          <a:xfrm>
            <a:off x="6071968" y="287348"/>
            <a:ext cx="9250757" cy="435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/>
          </a:p>
        </p:txBody>
      </p:sp>
      <p:sp>
        <p:nvSpPr>
          <p:cNvPr id="5" name="文本框 4"/>
          <p:cNvSpPr txBox="1"/>
          <p:nvPr/>
        </p:nvSpPr>
        <p:spPr>
          <a:xfrm>
            <a:off x="580" y="163465"/>
            <a:ext cx="22096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南京市高淳区城北商务区（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NJGCb030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）控制性详细规划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》NJGCb030-04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规划管理单元图则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调整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20971202" y="38236"/>
            <a:ext cx="1081031" cy="420594"/>
          </a:xfrm>
          <a:custGeom>
            <a:avLst/>
            <a:gdLst>
              <a:gd name="connsiteX0" fmla="*/ 0 w 1481137"/>
              <a:gd name="connsiteY0" fmla="*/ 495300 h 576262"/>
              <a:gd name="connsiteX1" fmla="*/ 100012 w 1481137"/>
              <a:gd name="connsiteY1" fmla="*/ 361950 h 576262"/>
              <a:gd name="connsiteX2" fmla="*/ 104775 w 1481137"/>
              <a:gd name="connsiteY2" fmla="*/ 252412 h 576262"/>
              <a:gd name="connsiteX3" fmla="*/ 19050 w 1481137"/>
              <a:gd name="connsiteY3" fmla="*/ 195262 h 576262"/>
              <a:gd name="connsiteX4" fmla="*/ 4762 w 1481137"/>
              <a:gd name="connsiteY4" fmla="*/ 0 h 576262"/>
              <a:gd name="connsiteX5" fmla="*/ 1481137 w 1481137"/>
              <a:gd name="connsiteY5" fmla="*/ 0 h 576262"/>
              <a:gd name="connsiteX6" fmla="*/ 1481137 w 1481137"/>
              <a:gd name="connsiteY6" fmla="*/ 461962 h 576262"/>
              <a:gd name="connsiteX7" fmla="*/ 1209675 w 1481137"/>
              <a:gd name="connsiteY7" fmla="*/ 461962 h 576262"/>
              <a:gd name="connsiteX8" fmla="*/ 1209675 w 1481137"/>
              <a:gd name="connsiteY8" fmla="*/ 576262 h 576262"/>
              <a:gd name="connsiteX9" fmla="*/ 0 w 1481137"/>
              <a:gd name="connsiteY9" fmla="*/ 576262 h 576262"/>
              <a:gd name="connsiteX10" fmla="*/ 0 w 1481137"/>
              <a:gd name="connsiteY10" fmla="*/ 495300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81137" h="576262">
                <a:moveTo>
                  <a:pt x="0" y="495300"/>
                </a:moveTo>
                <a:lnTo>
                  <a:pt x="100012" y="361950"/>
                </a:lnTo>
                <a:lnTo>
                  <a:pt x="104775" y="252412"/>
                </a:lnTo>
                <a:lnTo>
                  <a:pt x="19050" y="195262"/>
                </a:lnTo>
                <a:lnTo>
                  <a:pt x="4762" y="0"/>
                </a:lnTo>
                <a:lnTo>
                  <a:pt x="1481137" y="0"/>
                </a:lnTo>
                <a:lnTo>
                  <a:pt x="1481137" y="461962"/>
                </a:lnTo>
                <a:lnTo>
                  <a:pt x="1209675" y="461962"/>
                </a:lnTo>
                <a:lnTo>
                  <a:pt x="1209675" y="576262"/>
                </a:lnTo>
                <a:lnTo>
                  <a:pt x="0" y="576262"/>
                </a:lnTo>
                <a:lnTo>
                  <a:pt x="0" y="495300"/>
                </a:lnTo>
                <a:close/>
              </a:path>
            </a:pathLst>
          </a:custGeom>
          <a:solidFill>
            <a:srgbClr val="888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22" dirty="0"/>
          </a:p>
        </p:txBody>
      </p:sp>
      <p:sp>
        <p:nvSpPr>
          <p:cNvPr id="14" name="矩形 13"/>
          <p:cNvSpPr/>
          <p:nvPr/>
        </p:nvSpPr>
        <p:spPr>
          <a:xfrm>
            <a:off x="7553672" y="1573708"/>
            <a:ext cx="6244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8569" indent="-20856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用地功能及指标调整：</a:t>
            </a: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将原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地块进行拆分，拆分为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NJGCb030-04-23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地块；同时结合现状增加支路完善交通路网，重新调整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NJGCb030-04-05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NJGCb030-04-23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用地边界。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新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NJGCb030-04-23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地块用地性质调整为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R2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二类居住用地，用地面积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3.28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公顷，最大容积率≤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2.8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，建筑密度≤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25%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，最大建筑高度≤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米，绿地率≥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新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地块用地面积调整为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1.87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公顷，最大容积率≤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2.9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，其余指标不变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新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NJGCb030-04-05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地块用地面积调整为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6.19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公顷，最大容积率≤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2.8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，建筑密度≤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25%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，最大建筑高度≤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米，绿地率≥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30%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规划城市支路将原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NJGCb030-04-03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公园绿地重新划分为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NJGCb030-04-03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两个地块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新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NJGCb030-04-03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地块用地面积调整为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1.92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公顷，其余指标不变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新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地块用地面积调整为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1.12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公顷，其余指标不变。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08569" indent="-20856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08569" indent="-20856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其他优化调整：</a:t>
            </a:r>
            <a:endParaRPr lang="zh-CN" altLang="zh-CN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33710" algn="just">
              <a:lnSpc>
                <a:spcPct val="150000"/>
              </a:lnSpc>
              <a:tabLst>
                <a:tab pos="333710" algn="l"/>
                <a:tab pos="1418269" algn="l"/>
                <a:tab pos="6491128" algn="r"/>
              </a:tabLst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结合现状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NJGCb030-04-04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NJGCb030-04-23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地块</a:t>
            </a:r>
            <a:r>
              <a:rPr lang="zh-CN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之间补充弹性路网。</a:t>
            </a:r>
            <a:endParaRPr lang="en-US" altLang="zh-CN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33388" y="1194197"/>
            <a:ext cx="2088724" cy="31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60" b="1" dirty="0">
                <a:latin typeface="黑体" panose="02010609060101010101" pitchFamily="49" charset="-122"/>
                <a:ea typeface="黑体" panose="02010609060101010101" pitchFamily="49" charset="-122"/>
              </a:rPr>
              <a:t>主要调整内容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7274950" y="807711"/>
            <a:ext cx="0" cy="10069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-13328" y="807710"/>
            <a:ext cx="2211074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15343573" y="1688027"/>
            <a:ext cx="5344903" cy="7125351"/>
            <a:chOff x="19904064" y="2109590"/>
            <a:chExt cx="9399053" cy="1252998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5" t="16953" r="32893" b="31835"/>
            <a:stretch/>
          </p:blipFill>
          <p:spPr>
            <a:xfrm>
              <a:off x="19904064" y="2109590"/>
              <a:ext cx="9399053" cy="571176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" t="14397" r="32706" b="28399"/>
            <a:stretch/>
          </p:blipFill>
          <p:spPr>
            <a:xfrm>
              <a:off x="19904067" y="8261277"/>
              <a:ext cx="9399050" cy="6378297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2BD256D0-6C95-410F-8FDD-380DF824AC44}"/>
              </a:ext>
            </a:extLst>
          </p:cNvPr>
          <p:cNvSpPr txBox="1"/>
          <p:nvPr/>
        </p:nvSpPr>
        <p:spPr>
          <a:xfrm>
            <a:off x="552581" y="1198965"/>
            <a:ext cx="2088724" cy="31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60" b="1" dirty="0">
                <a:latin typeface="黑体" panose="02010609060101010101" pitchFamily="49" charset="-122"/>
                <a:ea typeface="黑体" panose="02010609060101010101" pitchFamily="49" charset="-122"/>
              </a:rPr>
              <a:t>区位及范围</a:t>
            </a:r>
          </a:p>
        </p:txBody>
      </p:sp>
      <p:sp>
        <p:nvSpPr>
          <p:cNvPr id="24" name="Rectangle 122">
            <a:extLst>
              <a:ext uri="{FF2B5EF4-FFF2-40B4-BE49-F238E27FC236}">
                <a16:creationId xmlns:a16="http://schemas.microsoft.com/office/drawing/2014/main" id="{2B9B7172-1846-4225-99F1-AC73E7903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34" y="1739404"/>
            <a:ext cx="6447401" cy="62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23" tIns="35312" rIns="70623" bIns="35312">
            <a:spAutoFit/>
          </a:bodyPr>
          <a:lstStyle>
            <a:lvl1pPr indent="355600">
              <a:spcBef>
                <a:spcPct val="20000"/>
              </a:spcBef>
              <a:buChar char="•"/>
              <a:tabLst>
                <a:tab pos="457200" algn="l"/>
                <a:tab pos="1943100" algn="l"/>
                <a:tab pos="8893175" algn="r"/>
              </a:tabLst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1943100" algn="l"/>
                <a:tab pos="8893175" algn="r"/>
              </a:tabLst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1943100" algn="l"/>
                <a:tab pos="8893175" algn="r"/>
              </a:tabLst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1943100" algn="l"/>
                <a:tab pos="8893175" algn="r"/>
              </a:tabLst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33371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1200" dirty="0">
                <a:latin typeface="宋体" panose="02010600030101010101" pitchFamily="2" charset="-122"/>
              </a:rPr>
              <a:t>本次拟调整地块位于</a:t>
            </a:r>
            <a:r>
              <a:rPr lang="zh-CN" altLang="en-US" sz="1200" dirty="0">
                <a:latin typeface="宋体" panose="02010600030101010101" pitchFamily="2" charset="-122"/>
              </a:rPr>
              <a:t>高淳城北商务区</a:t>
            </a:r>
            <a:r>
              <a:rPr lang="en-US" altLang="zh-CN" sz="1200" dirty="0">
                <a:latin typeface="宋体" panose="02010600030101010101" pitchFamily="2" charset="-122"/>
              </a:rPr>
              <a:t>NJGCb030—04</a:t>
            </a:r>
            <a:r>
              <a:rPr lang="zh-CN" altLang="zh-CN" sz="1200" dirty="0">
                <a:latin typeface="宋体" panose="02010600030101010101" pitchFamily="2" charset="-122"/>
              </a:rPr>
              <a:t>规划管理单元。</a:t>
            </a:r>
            <a:r>
              <a:rPr lang="zh-CN" altLang="en-US" sz="1200" dirty="0">
                <a:latin typeface="宋体" panose="02010600030101010101" pitchFamily="2" charset="-122"/>
              </a:rPr>
              <a:t>该单元东至石臼湖北路，南至汶溪路，西至固城湖北路，北至凤山西路，涉及调整的地块总用地面积</a:t>
            </a:r>
            <a:r>
              <a:rPr lang="zh-CN" altLang="en-US" sz="1200" dirty="0" smtClean="0">
                <a:latin typeface="宋体" panose="02010600030101010101" pitchFamily="2" charset="-122"/>
              </a:rPr>
              <a:t>约</a:t>
            </a:r>
            <a:r>
              <a:rPr lang="en-US" altLang="zh-CN" sz="1200" dirty="0" smtClean="0">
                <a:latin typeface="宋体" panose="02010600030101010101" pitchFamily="2" charset="-122"/>
              </a:rPr>
              <a:t>11.64</a:t>
            </a:r>
            <a:r>
              <a:rPr lang="zh-CN" altLang="en-US" sz="1200" dirty="0" smtClean="0">
                <a:latin typeface="宋体" panose="02010600030101010101" pitchFamily="2" charset="-122"/>
              </a:rPr>
              <a:t>公顷</a:t>
            </a:r>
            <a:r>
              <a:rPr lang="zh-CN" altLang="en-US" sz="1200" dirty="0">
                <a:latin typeface="宋体" panose="02010600030101010101" pitchFamily="2" charset="-122"/>
              </a:rPr>
              <a:t>。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0ACC90A-3CF4-435E-B121-457184BBC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2" y="2534272"/>
            <a:ext cx="6166216" cy="3372972"/>
          </a:xfrm>
          <a:prstGeom prst="rect">
            <a:avLst/>
          </a:prstGeom>
        </p:spPr>
      </p:pic>
      <p:sp>
        <p:nvSpPr>
          <p:cNvPr id="29" name="Rectangle 41">
            <a:extLst>
              <a:ext uri="{FF2B5EF4-FFF2-40B4-BE49-F238E27FC236}">
                <a16:creationId xmlns:a16="http://schemas.microsoft.com/office/drawing/2014/main" id="{C1133996-AD8B-416F-AE82-DC0A4C3A3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649" y="6126503"/>
            <a:ext cx="3624208" cy="25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23" tIns="35312" rIns="70623" bIns="35312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68" dirty="0" smtClean="0">
                <a:latin typeface="宋体" panose="02010600030101010101" pitchFamily="2" charset="-122"/>
              </a:rPr>
              <a:t>NJGCb030—04</a:t>
            </a:r>
            <a:r>
              <a:rPr lang="zh-CN" altLang="en-US" sz="1168" dirty="0" smtClean="0">
                <a:latin typeface="宋体" panose="02010600030101010101" pitchFamily="2" charset="-122"/>
              </a:rPr>
              <a:t>规划管理单元区位图</a:t>
            </a:r>
            <a:endParaRPr lang="zh-CN" altLang="en-US" sz="1168" dirty="0">
              <a:latin typeface="宋体" panose="02010600030101010101" pitchFamily="2" charset="-122"/>
            </a:endParaRPr>
          </a:p>
        </p:txBody>
      </p:sp>
      <p:sp>
        <p:nvSpPr>
          <p:cNvPr id="31" name="Rectangle 41">
            <a:extLst>
              <a:ext uri="{FF2B5EF4-FFF2-40B4-BE49-F238E27FC236}">
                <a16:creationId xmlns:a16="http://schemas.microsoft.com/office/drawing/2014/main" id="{CF67C4F8-066F-4E0D-872D-CE55BA705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93" y="10064342"/>
            <a:ext cx="6166215" cy="25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0623" tIns="35312" rIns="70623" bIns="35312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68" dirty="0" smtClean="0">
                <a:latin typeface="宋体" panose="02010600030101010101" pitchFamily="2" charset="-122"/>
              </a:rPr>
              <a:t>NJGCb030—04</a:t>
            </a:r>
            <a:r>
              <a:rPr lang="zh-CN" altLang="en-US" sz="1168" dirty="0" smtClean="0">
                <a:latin typeface="宋体" panose="02010600030101010101" pitchFamily="2" charset="-122"/>
              </a:rPr>
              <a:t>规划管理单元现状影像图</a:t>
            </a:r>
            <a:endParaRPr lang="zh-CN" altLang="en-US" sz="1168" dirty="0">
              <a:latin typeface="宋体" panose="02010600030101010101" pitchFamily="2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4076582" y="807711"/>
            <a:ext cx="0" cy="100691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5253205" y="4873449"/>
            <a:ext cx="5435272" cy="36195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68" dirty="0">
                <a:latin typeface="宋体" panose="02010600030101010101" pitchFamily="2" charset="-122"/>
                <a:ea typeface="宋体" panose="02010600030101010101" pitchFamily="2" charset="-122"/>
              </a:rPr>
              <a:t>NJGCb030—04</a:t>
            </a:r>
            <a:r>
              <a:rPr lang="zh-CN" altLang="en-US" sz="1168" dirty="0">
                <a:latin typeface="宋体" panose="02010600030101010101" pitchFamily="2" charset="-122"/>
                <a:ea typeface="宋体" panose="02010600030101010101" pitchFamily="2" charset="-122"/>
              </a:rPr>
              <a:t>调整前</a:t>
            </a:r>
            <a:endParaRPr lang="en-US" altLang="zh-CN" sz="1168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5340523-CC51-4E47-9CC1-9999E577FDD6}"/>
              </a:ext>
            </a:extLst>
          </p:cNvPr>
          <p:cNvSpPr/>
          <p:nvPr/>
        </p:nvSpPr>
        <p:spPr>
          <a:xfrm>
            <a:off x="15253206" y="8745838"/>
            <a:ext cx="5435271" cy="36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68" dirty="0">
                <a:latin typeface="宋体" panose="02010600030101010101" pitchFamily="2" charset="-122"/>
                <a:ea typeface="宋体" panose="02010600030101010101" pitchFamily="2" charset="-122"/>
              </a:rPr>
              <a:t>NJGCb030—04</a:t>
            </a:r>
            <a:r>
              <a:rPr lang="zh-CN" altLang="en-US" sz="1168" dirty="0">
                <a:latin typeface="宋体" panose="02010600030101010101" pitchFamily="2" charset="-122"/>
                <a:ea typeface="宋体" panose="02010600030101010101" pitchFamily="2" charset="-122"/>
              </a:rPr>
              <a:t>调整后</a:t>
            </a:r>
            <a:endParaRPr lang="en-US" altLang="zh-CN" sz="1168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435884" y="1194197"/>
            <a:ext cx="2088724" cy="317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60" b="1" dirty="0">
                <a:latin typeface="黑体" panose="02010609060101010101" pitchFamily="49" charset="-122"/>
                <a:ea typeface="黑体" panose="02010609060101010101" pitchFamily="49" charset="-122"/>
              </a:rPr>
              <a:t>规划图则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DCFD41F6-776F-41DB-A541-429F6FC64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8" y="6596804"/>
            <a:ext cx="6180660" cy="3478687"/>
          </a:xfrm>
          <a:prstGeom prst="rect">
            <a:avLst/>
          </a:prstGeom>
        </p:spPr>
      </p:pic>
      <p:sp>
        <p:nvSpPr>
          <p:cNvPr id="34" name="Text Box 176"/>
          <p:cNvSpPr txBox="1">
            <a:spLocks noChangeArrowheads="1"/>
          </p:cNvSpPr>
          <p:nvPr/>
        </p:nvSpPr>
        <p:spPr bwMode="auto">
          <a:xfrm>
            <a:off x="20842088" y="62103"/>
            <a:ext cx="125591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 eaLnBrk="0" hangingPunct="0">
              <a:defRPr/>
            </a:pP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南京市高淳城北商务区（</a:t>
            </a: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NJGCb030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）控制性详细规划</a:t>
            </a: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 </a:t>
            </a:r>
            <a:r>
              <a:rPr lang="en-US" altLang="zh-CN" sz="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NJGCb030-04</a:t>
            </a:r>
            <a:r>
              <a:rPr lang="zh-CN" altLang="en-US" sz="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管理单元图则调整</a:t>
            </a:r>
          </a:p>
        </p:txBody>
      </p:sp>
    </p:spTree>
    <p:extLst>
      <p:ext uri="{BB962C8B-B14F-4D97-AF65-F5344CB8AC3E}">
        <p14:creationId xmlns:p14="http://schemas.microsoft.com/office/powerpoint/2010/main" val="30049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\\192.168.4.99\单页宣传资料\1 母版\控详\内页\1内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00" y="-20112"/>
            <a:ext cx="22098000" cy="11102870"/>
          </a:xfrm>
          <a:prstGeom prst="rect">
            <a:avLst/>
          </a:prstGeom>
          <a:noFill/>
        </p:spPr>
      </p:pic>
      <p:sp>
        <p:nvSpPr>
          <p:cNvPr id="3099" name="Text Box 176"/>
          <p:cNvSpPr txBox="1">
            <a:spLocks noChangeArrowheads="1"/>
          </p:cNvSpPr>
          <p:nvPr/>
        </p:nvSpPr>
        <p:spPr bwMode="auto">
          <a:xfrm>
            <a:off x="20842088" y="62103"/>
            <a:ext cx="1255912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 eaLnBrk="0" hangingPunct="0">
              <a:defRPr/>
            </a:pP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南京市高淳城北商务区（</a:t>
            </a: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NJGCb030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）控制性详细规划</a:t>
            </a:r>
            <a:r>
              <a:rPr lang="en-US" altLang="zh-CN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 NJGCb030-08</a:t>
            </a:r>
            <a:r>
              <a:rPr lang="zh-CN" altLang="en-US" sz="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规划管理单元图则调整</a:t>
            </a: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838200" y="271463"/>
            <a:ext cx="19550063" cy="4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95" tIns="48344" rIns="96695" bIns="48344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2500" b="1">
                <a:latin typeface="黑体" pitchFamily="2" charset="-122"/>
                <a:ea typeface="黑体" pitchFamily="2" charset="-122"/>
              </a:defRPr>
            </a:lvl1pPr>
          </a:lstStyle>
          <a:p>
            <a:r>
              <a:rPr lang="en-US" altLang="zh-CN" sz="2400" dirty="0"/>
              <a:t>《</a:t>
            </a:r>
            <a:r>
              <a:rPr lang="zh-CN" altLang="en-US" sz="2400" dirty="0"/>
              <a:t>南京市高淳城北商务区（</a:t>
            </a:r>
            <a:r>
              <a:rPr lang="en-US" altLang="zh-CN" sz="2400" dirty="0"/>
              <a:t>NJGCb030</a:t>
            </a:r>
            <a:r>
              <a:rPr lang="zh-CN" altLang="en-US" sz="2400" dirty="0"/>
              <a:t>）控制性详细规划</a:t>
            </a:r>
            <a:r>
              <a:rPr lang="en-US" altLang="zh-CN" sz="2400" dirty="0"/>
              <a:t>》 NJGCb030-08</a:t>
            </a:r>
            <a:r>
              <a:rPr lang="zh-CN" altLang="en-US" sz="2400" dirty="0"/>
              <a:t>规划管理单元图则</a:t>
            </a:r>
            <a:r>
              <a:rPr lang="zh-CN" altLang="en-US" sz="2400" dirty="0" smtClean="0"/>
              <a:t>调整</a:t>
            </a:r>
            <a:endParaRPr lang="zh-CN" altLang="en-US" sz="2400" dirty="0"/>
          </a:p>
        </p:txBody>
      </p:sp>
      <p:cxnSp>
        <p:nvCxnSpPr>
          <p:cNvPr id="2" name="直接连接符 34"/>
          <p:cNvCxnSpPr>
            <a:cxnSpLocks noChangeShapeType="1"/>
          </p:cNvCxnSpPr>
          <p:nvPr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3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4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5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2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3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8" name="Rectangle 122"/>
          <p:cNvSpPr>
            <a:spLocks noChangeArrowheads="1"/>
          </p:cNvSpPr>
          <p:nvPr/>
        </p:nvSpPr>
        <p:spPr bwMode="auto">
          <a:xfrm>
            <a:off x="501402" y="1564060"/>
            <a:ext cx="7050711" cy="116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762" tIns="48381" rIns="96762" bIns="48381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本次调整图则位于高淳城北商务区，北至凤山路、南至芜太公路、西至丹阳湖北路、东至石固河，总用地面积约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95.10</a:t>
            </a: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公顷。</a:t>
            </a:r>
            <a:r>
              <a:rPr lang="en-US" altLang="zh-CN" sz="1200" dirty="0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zh-CN" altLang="en-US" sz="12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rPr>
              <a:t>本次调整图则内现状用地主要为居住用地、道路与交通设施用地、空闲地、少量工业用地及商业服务业用地。</a:t>
            </a:r>
            <a:endParaRPr lang="en-US" altLang="zh-CN" sz="1200" dirty="0">
              <a:latin typeface="+mn-ea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89" name="Rectangle 77"/>
          <p:cNvSpPr>
            <a:spLocks noChangeArrowheads="1"/>
          </p:cNvSpPr>
          <p:nvPr/>
        </p:nvSpPr>
        <p:spPr bwMode="auto">
          <a:xfrm>
            <a:off x="572840" y="1150187"/>
            <a:ext cx="4135437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区位及范围</a:t>
            </a:r>
          </a:p>
        </p:txBody>
      </p:sp>
      <p:graphicFrame>
        <p:nvGraphicFramePr>
          <p:cNvPr id="90" name="表格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18890"/>
              </p:ext>
            </p:extLst>
          </p:nvPr>
        </p:nvGraphicFramePr>
        <p:xfrm>
          <a:off x="18511511" y="9261912"/>
          <a:ext cx="3584089" cy="163913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3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100" b="0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宁政复</a:t>
                      </a:r>
                      <a:r>
                        <a:rPr kumimoji="1" lang="en-US" altLang="zh-CN" sz="11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〔 2021〕 56</a:t>
                      </a:r>
                      <a:r>
                        <a:rPr kumimoji="1" lang="zh-CN" altLang="en-US" sz="110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号</a:t>
                      </a: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92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栏</a:t>
                      </a: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marL="96767" marR="96767" marT="48399" marB="48399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38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2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7" marR="96767" marT="48399" marB="48399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1" name="Rectangle 122"/>
          <p:cNvSpPr>
            <a:spLocks noChangeArrowheads="1"/>
          </p:cNvSpPr>
          <p:nvPr/>
        </p:nvSpPr>
        <p:spPr bwMode="auto">
          <a:xfrm>
            <a:off x="501402" y="3827548"/>
            <a:ext cx="7095702" cy="725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762" tIns="48381" rIns="96762" bIns="48381">
            <a:spAutoFit/>
          </a:bodyPr>
          <a:lstStyle/>
          <a:p>
            <a:pPr marL="171450" indent="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200" b="1" dirty="0">
                <a:latin typeface="宋体" panose="02010600030101010101" pitchFamily="2" charset="-122"/>
              </a:rPr>
              <a:t>用地功能</a:t>
            </a:r>
            <a:r>
              <a:rPr lang="zh-CN" altLang="en-US" sz="1200" b="1" dirty="0">
                <a:latin typeface="宋体" panose="02010600030101010101" pitchFamily="2" charset="-122"/>
              </a:rPr>
              <a:t>及指标</a:t>
            </a:r>
            <a:r>
              <a:rPr lang="zh-CN" altLang="zh-CN" sz="1200" b="1" dirty="0">
                <a:latin typeface="宋体" panose="02010600030101010101" pitchFamily="2" charset="-122"/>
              </a:rPr>
              <a:t>调整：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08-01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5276.02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5276.09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08-15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4316.34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3283.47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08-17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86036.83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87513.63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08-20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75732.37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75735.05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08-21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1499.00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1501.32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08-22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6384.25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6292.28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08-23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14038.06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12186.64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  <a:endParaRPr lang="en-US" altLang="zh-CN" sz="1200" dirty="0">
              <a:latin typeface="宋体" panose="02010600030101010101" pitchFamily="2" charset="-122"/>
            </a:endParaRP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08-24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地块：用地性质由街旁绿地调整为水域，用地面积由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4768.74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16181.75</a:t>
            </a:r>
            <a:r>
              <a:rPr lang="zh-CN" altLang="en-US" sz="1200" dirty="0">
                <a:latin typeface="宋体" panose="02010600030101010101" pitchFamily="2" charset="-122"/>
              </a:rPr>
              <a:t>平方米，绿地率由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70%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，现状用地性质由农林用地调整为水域。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08-25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6682.16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6557.09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08-26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地块：用地性质由小学调整为街旁绿地，用地面积由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43777.29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1488.64</a:t>
            </a:r>
            <a:r>
              <a:rPr lang="zh-CN" altLang="en-US" sz="1200" dirty="0">
                <a:latin typeface="宋体" panose="02010600030101010101" pitchFamily="2" charset="-122"/>
              </a:rPr>
              <a:t>，容积率由</a:t>
            </a:r>
            <a:r>
              <a:rPr lang="en-US" altLang="zh-CN" sz="1200" dirty="0">
                <a:latin typeface="宋体" panose="02010600030101010101" pitchFamily="2" charset="-122"/>
              </a:rPr>
              <a:t>1.00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，绿地率由</a:t>
            </a:r>
            <a:r>
              <a:rPr lang="en-US" altLang="zh-CN" sz="1200" dirty="0">
                <a:latin typeface="宋体" panose="02010600030101010101" pitchFamily="2" charset="-122"/>
              </a:rPr>
              <a:t>35%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70%</a:t>
            </a:r>
            <a:r>
              <a:rPr lang="zh-CN" altLang="en-US" sz="1200" dirty="0">
                <a:latin typeface="宋体" panose="02010600030101010101" pitchFamily="2" charset="-122"/>
              </a:rPr>
              <a:t>，配套设施由</a:t>
            </a:r>
            <a:r>
              <a:rPr lang="en-US" altLang="zh-CN" sz="1200" dirty="0">
                <a:latin typeface="宋体" panose="02010600030101010101" pitchFamily="2" charset="-122"/>
              </a:rPr>
              <a:t>48</a:t>
            </a:r>
            <a:r>
              <a:rPr lang="zh-CN" altLang="en-US" sz="1200" dirty="0">
                <a:latin typeface="宋体" panose="02010600030101010101" pitchFamily="2" charset="-122"/>
              </a:rPr>
              <a:t>班小学调整为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08-27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9550.44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9620.01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08-28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14148.61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16371.52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08-29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3138.56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7929.51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08-30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64478.31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52054.96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1.60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1.50</a:t>
            </a:r>
            <a:r>
              <a:rPr lang="zh-CN" altLang="en-US" sz="1200" dirty="0">
                <a:latin typeface="宋体" panose="02010600030101010101" pitchFamily="2" charset="-122"/>
              </a:rPr>
              <a:t>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08-31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18847.49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47977.88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1.60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1.80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35</a:t>
            </a:r>
            <a:r>
              <a:rPr lang="zh-CN" altLang="en-US" sz="1200" dirty="0">
                <a:latin typeface="宋体" panose="02010600030101010101" pitchFamily="2" charset="-122"/>
              </a:rPr>
              <a:t>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08-32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7520.81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7630.84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08-33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地块：用地性质由综合公园调整为幼托，用地面积由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9760.41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4100.07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0.80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15</a:t>
            </a:r>
            <a:r>
              <a:rPr lang="zh-CN" altLang="en-US" sz="1200" dirty="0">
                <a:latin typeface="宋体" panose="02010600030101010101" pitchFamily="2" charset="-122"/>
              </a:rPr>
              <a:t>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70%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35%</a:t>
            </a:r>
            <a:r>
              <a:rPr lang="zh-CN" altLang="en-US" sz="1200" dirty="0">
                <a:latin typeface="宋体" panose="02010600030101010101" pitchFamily="2" charset="-122"/>
              </a:rPr>
              <a:t>，配套设施由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9</a:t>
            </a:r>
            <a:r>
              <a:rPr lang="zh-CN" altLang="en-US" sz="1200" dirty="0">
                <a:latin typeface="宋体" panose="02010600030101010101" pitchFamily="2" charset="-122"/>
              </a:rPr>
              <a:t>班幼儿园。</a:t>
            </a:r>
          </a:p>
          <a:p>
            <a:pPr marL="171450" indent="457200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08-34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2762.77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4922.63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</p:txBody>
      </p:sp>
      <p:cxnSp>
        <p:nvCxnSpPr>
          <p:cNvPr id="93" name="直接连接符 42"/>
          <p:cNvCxnSpPr>
            <a:cxnSpLocks noChangeShapeType="1"/>
          </p:cNvCxnSpPr>
          <p:nvPr/>
        </p:nvCxnSpPr>
        <p:spPr bwMode="auto">
          <a:xfrm>
            <a:off x="7592616" y="87630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77"/>
          <p:cNvSpPr>
            <a:spLocks noChangeArrowheads="1"/>
          </p:cNvSpPr>
          <p:nvPr/>
        </p:nvSpPr>
        <p:spPr bwMode="auto">
          <a:xfrm>
            <a:off x="576859" y="3260687"/>
            <a:ext cx="4135437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主要调整内容</a:t>
            </a:r>
          </a:p>
        </p:txBody>
      </p:sp>
      <p:cxnSp>
        <p:nvCxnSpPr>
          <p:cNvPr id="57" name="直接连接符 42">
            <a:extLst>
              <a:ext uri="{FF2B5EF4-FFF2-40B4-BE49-F238E27FC236}">
                <a16:creationId xmlns:a16="http://schemas.microsoft.com/office/drawing/2014/main" id="{319C8041-E00C-44F2-A8DD-F091A82F55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01416" y="87630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Rectangle 122">
            <a:extLst>
              <a:ext uri="{FF2B5EF4-FFF2-40B4-BE49-F238E27FC236}">
                <a16:creationId xmlns:a16="http://schemas.microsoft.com/office/drawing/2014/main" id="{489A436E-A212-4186-BE3E-C900D9ECE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2616" y="1198118"/>
            <a:ext cx="6870701" cy="947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6762" tIns="48381" rIns="96762" bIns="48381">
            <a:spAutoFit/>
          </a:bodyPr>
          <a:lstStyle/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08-35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地块：用地性质由水域调整为二类居住用地，用地面积由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2352.81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79700.79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1.50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，现状用地性质由水域调整为村庄建设用地。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08-36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地块：用地性质由加油加气站用地调整为基层社区中心，用地面积由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4246.02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4116.68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1.20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40%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，配套设施由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调整为基层社区中心，现状用地性质由加油加气站用地调整为农林用地，规划建设状态由已建调整为未建。 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08-37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地块：用地性质由商办混合调整为商业，用地面积由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6828.56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51092.41</a:t>
            </a:r>
            <a:r>
              <a:rPr lang="zh-CN" altLang="en-US" sz="1200" dirty="0">
                <a:latin typeface="宋体" panose="02010600030101010101" pitchFamily="2" charset="-122"/>
              </a:rPr>
              <a:t>平方米，建筑密度由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50%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55%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35</a:t>
            </a:r>
            <a:r>
              <a:rPr lang="zh-CN" altLang="en-US" sz="1200" dirty="0">
                <a:latin typeface="宋体" panose="02010600030101010101" pitchFamily="2" charset="-122"/>
              </a:rPr>
              <a:t>米</a:t>
            </a:r>
            <a:r>
              <a:rPr lang="en-US" altLang="zh-CN" sz="1200" dirty="0">
                <a:latin typeface="宋体" panose="02010600030101010101" pitchFamily="2" charset="-122"/>
              </a:rPr>
              <a:t>,</a:t>
            </a:r>
            <a:r>
              <a:rPr lang="zh-CN" altLang="en-US" sz="1200" dirty="0">
                <a:latin typeface="宋体" panose="02010600030101010101" pitchFamily="2" charset="-122"/>
              </a:rPr>
              <a:t>绿地率由</a:t>
            </a:r>
            <a:r>
              <a:rPr lang="en-US" altLang="zh-CN" sz="1200" dirty="0">
                <a:latin typeface="宋体" panose="02010600030101010101" pitchFamily="2" charset="-122"/>
              </a:rPr>
              <a:t>15%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20%</a:t>
            </a:r>
            <a:r>
              <a:rPr lang="zh-CN" altLang="en-US" sz="1200" dirty="0">
                <a:latin typeface="宋体" panose="02010600030101010101" pitchFamily="2" charset="-122"/>
              </a:rPr>
              <a:t>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08-38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地块：用地性质由商办混合用地调整为商业用地，用地面积由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15321.36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3912.16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2.20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1.20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50%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40%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35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15%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，规划建设状态由已批待建调整为未建。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08-39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4596.87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14535.44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08-40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3086.64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3624.79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08-41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2761.28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2892.95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08-42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地块：用地性质由商办混合调整为二类居住，用地面积由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8812.01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20672.09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2.20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1.50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50%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35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米，绿地率由</a:t>
            </a:r>
            <a:r>
              <a:rPr lang="en-US" altLang="zh-CN" sz="1200" dirty="0">
                <a:latin typeface="宋体" panose="02010600030101010101" pitchFamily="2" charset="-122"/>
              </a:rPr>
              <a:t>15%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30%</a:t>
            </a:r>
            <a:r>
              <a:rPr lang="zh-CN" altLang="en-US" sz="1200" dirty="0">
                <a:latin typeface="宋体" panose="02010600030101010101" pitchFamily="2" charset="-122"/>
              </a:rPr>
              <a:t>，规划建设状态由已批待建调整为未建。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08-43</a:t>
            </a:r>
            <a:r>
              <a:rPr lang="zh-CN" altLang="en-US" sz="1200" dirty="0">
                <a:latin typeface="宋体" panose="02010600030101010101" pitchFamily="2" charset="-122"/>
              </a:rPr>
              <a:t>地块：用地性质由商办混合用地调整为街旁绿地，用地面积由</a:t>
            </a:r>
            <a:r>
              <a:rPr lang="en-US" altLang="zh-CN" sz="1200" dirty="0">
                <a:latin typeface="宋体" panose="02010600030101010101" pitchFamily="2" charset="-122"/>
              </a:rPr>
              <a:t>11868.86</a:t>
            </a:r>
            <a:r>
              <a:rPr lang="zh-CN" altLang="en-US" sz="1200" dirty="0">
                <a:latin typeface="宋体" panose="02010600030101010101" pitchFamily="2" charset="-122"/>
              </a:rPr>
              <a:t>平方米调整为</a:t>
            </a:r>
            <a:r>
              <a:rPr lang="en-US" altLang="zh-CN" sz="1200" dirty="0">
                <a:latin typeface="宋体" panose="02010600030101010101" pitchFamily="2" charset="-122"/>
              </a:rPr>
              <a:t>3875.16</a:t>
            </a:r>
            <a:r>
              <a:rPr lang="zh-CN" altLang="en-US" sz="1200" dirty="0">
                <a:latin typeface="宋体" panose="02010600030101010101" pitchFamily="2" charset="-122"/>
              </a:rPr>
              <a:t>平方米，容积率由</a:t>
            </a:r>
            <a:r>
              <a:rPr lang="en-US" altLang="zh-CN" sz="1200" dirty="0">
                <a:latin typeface="宋体" panose="02010600030101010101" pitchFamily="2" charset="-122"/>
              </a:rPr>
              <a:t>2.0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，建筑密度由</a:t>
            </a:r>
            <a:r>
              <a:rPr lang="en-US" altLang="zh-CN" sz="1200" dirty="0">
                <a:latin typeface="宋体" panose="02010600030101010101" pitchFamily="2" charset="-122"/>
              </a:rPr>
              <a:t>50%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，控制高度由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米调整为</a:t>
            </a:r>
            <a:r>
              <a:rPr lang="en-US" altLang="zh-CN" sz="1200" dirty="0">
                <a:latin typeface="宋体" panose="02010600030101010101" pitchFamily="2" charset="-122"/>
              </a:rPr>
              <a:t>——</a:t>
            </a:r>
            <a:r>
              <a:rPr lang="zh-CN" altLang="en-US" sz="1200" dirty="0">
                <a:latin typeface="宋体" panose="02010600030101010101" pitchFamily="2" charset="-122"/>
              </a:rPr>
              <a:t>，绿地率由</a:t>
            </a:r>
            <a:r>
              <a:rPr lang="en-US" altLang="zh-CN" sz="1200" dirty="0">
                <a:latin typeface="宋体" panose="02010600030101010101" pitchFamily="2" charset="-122"/>
              </a:rPr>
              <a:t>15%</a:t>
            </a:r>
            <a:r>
              <a:rPr lang="zh-CN" altLang="en-US" sz="1200" dirty="0">
                <a:latin typeface="宋体" panose="02010600030101010101" pitchFamily="2" charset="-122"/>
              </a:rPr>
              <a:t>调整为</a:t>
            </a:r>
            <a:r>
              <a:rPr lang="en-US" altLang="zh-CN" sz="1200" dirty="0">
                <a:latin typeface="宋体" panose="02010600030101010101" pitchFamily="2" charset="-122"/>
              </a:rPr>
              <a:t>70%</a:t>
            </a:r>
            <a:r>
              <a:rPr lang="zh-CN" altLang="en-US" sz="1200" dirty="0">
                <a:latin typeface="宋体" panose="02010600030101010101" pitchFamily="2" charset="-122"/>
              </a:rPr>
              <a:t>，规划建设状态由重建调整为未建。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en-US" altLang="zh-CN" sz="1200" dirty="0">
                <a:latin typeface="宋体" panose="02010600030101010101" pitchFamily="2" charset="-122"/>
              </a:rPr>
              <a:t>08-44</a:t>
            </a:r>
            <a:r>
              <a:rPr lang="zh-CN" altLang="en-US" sz="1200" dirty="0">
                <a:latin typeface="宋体" panose="02010600030101010101" pitchFamily="2" charset="-122"/>
              </a:rPr>
              <a:t>地块：用地面积由</a:t>
            </a:r>
            <a:r>
              <a:rPr lang="en-US" altLang="zh-CN" sz="1200" dirty="0">
                <a:latin typeface="宋体" panose="02010600030101010101" pitchFamily="2" charset="-122"/>
              </a:rPr>
              <a:t>3910.30</a:t>
            </a:r>
            <a:r>
              <a:rPr lang="zh-CN" altLang="en-US" sz="1200" dirty="0">
                <a:latin typeface="宋体" panose="02010600030101010101" pitchFamily="2" charset="-122"/>
              </a:rPr>
              <a:t>平方米为</a:t>
            </a:r>
            <a:r>
              <a:rPr lang="en-US" altLang="zh-CN" sz="1200" dirty="0">
                <a:latin typeface="宋体" panose="02010600030101010101" pitchFamily="2" charset="-122"/>
              </a:rPr>
              <a:t>3233.08</a:t>
            </a:r>
            <a:r>
              <a:rPr lang="zh-CN" altLang="en-US" sz="1200" dirty="0">
                <a:latin typeface="宋体" panose="02010600030101010101" pitchFamily="2" charset="-122"/>
              </a:rPr>
              <a:t>平方米。</a:t>
            </a:r>
          </a:p>
          <a:p>
            <a:pPr marL="171450" indent="457200" algn="just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</a:rPr>
              <a:t>因编码顺延，取消调整前</a:t>
            </a:r>
            <a:r>
              <a:rPr lang="en-US" altLang="zh-CN" sz="1200" dirty="0">
                <a:latin typeface="宋体" panose="02010600030101010101" pitchFamily="2" charset="-122"/>
              </a:rPr>
              <a:t>08-45</a:t>
            </a:r>
            <a:r>
              <a:rPr lang="zh-CN" altLang="en-US" sz="1200" dirty="0">
                <a:latin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</a:rPr>
              <a:t>08-46</a:t>
            </a:r>
            <a:r>
              <a:rPr lang="zh-CN" altLang="en-US" sz="1200" dirty="0">
                <a:latin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</a:rPr>
              <a:t>08-47</a:t>
            </a:r>
            <a:r>
              <a:rPr lang="zh-CN" altLang="en-US" sz="1200" dirty="0">
                <a:latin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</a:rPr>
              <a:t>08-48</a:t>
            </a:r>
            <a:r>
              <a:rPr lang="zh-CN" altLang="en-US" sz="1200" dirty="0">
                <a:latin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</a:rPr>
              <a:t>08-49</a:t>
            </a:r>
            <a:r>
              <a:rPr lang="zh-CN" altLang="en-US" sz="1200" dirty="0">
                <a:latin typeface="宋体" panose="02010600030101010101" pitchFamily="2" charset="-122"/>
              </a:rPr>
              <a:t>、</a:t>
            </a:r>
            <a:r>
              <a:rPr lang="en-US" altLang="zh-CN" sz="1200" dirty="0">
                <a:latin typeface="宋体" panose="02010600030101010101" pitchFamily="2" charset="-122"/>
              </a:rPr>
              <a:t>08-50</a:t>
            </a:r>
            <a:r>
              <a:rPr lang="zh-CN" altLang="en-US" sz="1200" dirty="0">
                <a:latin typeface="宋体" panose="02010600030101010101" pitchFamily="2" charset="-122"/>
              </a:rPr>
              <a:t>用地编码。</a:t>
            </a:r>
            <a:endParaRPr lang="en-US" altLang="zh-CN" sz="1200" dirty="0">
              <a:latin typeface="宋体" panose="02010600030101010101" pitchFamily="2" charset="-122"/>
            </a:endParaRPr>
          </a:p>
          <a:p>
            <a:pPr marL="171450" indent="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200" b="1" dirty="0">
              <a:latin typeface="宋体" panose="02010600030101010101" pitchFamily="2" charset="-122"/>
            </a:endParaRPr>
          </a:p>
          <a:p>
            <a:pPr marL="171450" indent="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宋体" panose="02010600030101010101" pitchFamily="2" charset="-122"/>
              </a:rPr>
              <a:t>优化教育设施布局：</a:t>
            </a:r>
            <a:endParaRPr lang="en-US" altLang="zh-CN" sz="1200" b="1" dirty="0">
              <a:latin typeface="宋体" panose="02010600030101010101" pitchFamily="2" charset="-122"/>
            </a:endParaRPr>
          </a:p>
          <a:p>
            <a:pPr marL="171450" indent="457200" algn="just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</a:rPr>
              <a:t>结合片区小学分布情况，优化小学服务覆盖半径，取消</a:t>
            </a:r>
            <a:r>
              <a:rPr lang="en-US" altLang="zh-CN" sz="1200" dirty="0">
                <a:latin typeface="宋体" panose="02010600030101010101" pitchFamily="2" charset="-122"/>
              </a:rPr>
              <a:t>NJGCb030-08-26</a:t>
            </a:r>
            <a:r>
              <a:rPr lang="zh-CN" altLang="en-US" sz="1200" dirty="0">
                <a:latin typeface="宋体" panose="02010600030101010101" pitchFamily="2" charset="-122"/>
              </a:rPr>
              <a:t>地块（</a:t>
            </a:r>
            <a:r>
              <a:rPr lang="en-US" altLang="zh-CN" sz="1200" dirty="0">
                <a:latin typeface="宋体" panose="02010600030101010101" pitchFamily="2" charset="-122"/>
              </a:rPr>
              <a:t>48</a:t>
            </a:r>
            <a:r>
              <a:rPr lang="zh-CN" altLang="en-US" sz="1200" dirty="0">
                <a:latin typeface="宋体" panose="02010600030101010101" pitchFamily="2" charset="-122"/>
              </a:rPr>
              <a:t>班小学），新增</a:t>
            </a:r>
            <a:r>
              <a:rPr lang="en-US" altLang="zh-CN" sz="1200" dirty="0">
                <a:latin typeface="宋体" panose="02010600030101010101" pitchFamily="2" charset="-122"/>
              </a:rPr>
              <a:t>NJGCb030-01-15</a:t>
            </a:r>
            <a:r>
              <a:rPr lang="zh-CN" altLang="en-US" sz="1200" dirty="0">
                <a:latin typeface="宋体" panose="02010600030101010101" pitchFamily="2" charset="-122"/>
              </a:rPr>
              <a:t>地块（</a:t>
            </a:r>
            <a:r>
              <a:rPr lang="en-US" altLang="zh-CN" sz="1200" dirty="0">
                <a:latin typeface="宋体" panose="02010600030101010101" pitchFamily="2" charset="-122"/>
              </a:rPr>
              <a:t>24</a:t>
            </a:r>
            <a:r>
              <a:rPr lang="zh-CN" altLang="en-US" sz="1200" dirty="0">
                <a:latin typeface="宋体" panose="02010600030101010101" pitchFamily="2" charset="-122"/>
              </a:rPr>
              <a:t>班小学）、</a:t>
            </a:r>
            <a:r>
              <a:rPr lang="en-US" altLang="zh-CN" sz="1200" dirty="0">
                <a:latin typeface="宋体" panose="02010600030101010101" pitchFamily="2" charset="-122"/>
              </a:rPr>
              <a:t>NJGCb030-06-33</a:t>
            </a:r>
            <a:r>
              <a:rPr lang="zh-CN" altLang="en-US" sz="1200" dirty="0">
                <a:latin typeface="宋体" panose="02010600030101010101" pitchFamily="2" charset="-122"/>
              </a:rPr>
              <a:t>地块（</a:t>
            </a:r>
            <a:r>
              <a:rPr lang="en-US" altLang="zh-CN" sz="1200" dirty="0">
                <a:latin typeface="宋体" panose="02010600030101010101" pitchFamily="2" charset="-122"/>
              </a:rPr>
              <a:t>30</a:t>
            </a:r>
            <a:r>
              <a:rPr lang="zh-CN" altLang="en-US" sz="1200" dirty="0">
                <a:latin typeface="宋体" panose="02010600030101010101" pitchFamily="2" charset="-122"/>
              </a:rPr>
              <a:t>班小学）。本次调整图则内新增</a:t>
            </a:r>
            <a:r>
              <a:rPr lang="en-US" altLang="zh-CN" sz="1200" dirty="0">
                <a:latin typeface="宋体" panose="02010600030101010101" pitchFamily="2" charset="-122"/>
              </a:rPr>
              <a:t>1</a:t>
            </a:r>
            <a:r>
              <a:rPr lang="zh-CN" altLang="en-US" sz="1200" dirty="0">
                <a:latin typeface="宋体" panose="02010600030101010101" pitchFamily="2" charset="-122"/>
              </a:rPr>
              <a:t>处</a:t>
            </a:r>
            <a:r>
              <a:rPr lang="en-US" altLang="zh-CN" sz="1200" dirty="0">
                <a:latin typeface="宋体" panose="02010600030101010101" pitchFamily="2" charset="-122"/>
              </a:rPr>
              <a:t>9</a:t>
            </a:r>
            <a:r>
              <a:rPr lang="zh-CN" altLang="en-US" sz="1200" dirty="0">
                <a:latin typeface="宋体" panose="02010600030101010101" pitchFamily="2" charset="-122"/>
              </a:rPr>
              <a:t>班幼儿园。</a:t>
            </a:r>
            <a:endParaRPr lang="en-US" altLang="zh-CN" sz="1200" dirty="0">
              <a:latin typeface="宋体" panose="02010600030101010101" pitchFamily="2" charset="-122"/>
            </a:endParaRPr>
          </a:p>
          <a:p>
            <a:pPr marL="171450" indent="457200" algn="just">
              <a:lnSpc>
                <a:spcPct val="150000"/>
              </a:lnSpc>
            </a:pPr>
            <a:endParaRPr lang="zh-CN" altLang="en-US" sz="1200" dirty="0">
              <a:latin typeface="宋体" panose="02010600030101010101" pitchFamily="2" charset="-122"/>
            </a:endParaRPr>
          </a:p>
          <a:p>
            <a:pPr marL="171450" indent="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latin typeface="宋体" panose="02010600030101010101" pitchFamily="2" charset="-122"/>
              </a:rPr>
              <a:t>其他优化调整</a:t>
            </a:r>
            <a:endParaRPr lang="en-US" altLang="zh-CN" sz="1200" b="1" dirty="0">
              <a:latin typeface="宋体" panose="02010600030101010101" pitchFamily="2" charset="-122"/>
            </a:endParaRPr>
          </a:p>
          <a:p>
            <a:pPr marL="171450" indent="457200" algn="just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</a:rPr>
              <a:t>道路红线</a:t>
            </a:r>
            <a:r>
              <a:rPr lang="zh-CN" altLang="zh-CN" sz="1200" dirty="0">
                <a:latin typeface="宋体" panose="02010600030101010101" pitchFamily="2" charset="-122"/>
              </a:rPr>
              <a:t>优化：</a:t>
            </a:r>
            <a:r>
              <a:rPr lang="zh-CN" altLang="en-US" sz="1200" dirty="0">
                <a:latin typeface="宋体" panose="02010600030101010101" pitchFamily="2" charset="-122"/>
              </a:rPr>
              <a:t>优化东风路、经二路、姜家路道路线形，消除道路错口。优化现状芜太公路、西石固路交叉口。</a:t>
            </a:r>
            <a:endParaRPr lang="en-US" altLang="zh-CN" sz="1200" dirty="0">
              <a:latin typeface="宋体" panose="02010600030101010101" pitchFamily="2" charset="-122"/>
            </a:endParaRPr>
          </a:p>
          <a:p>
            <a:pPr marL="171450" indent="457200" algn="just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</a:rPr>
              <a:t>河道蓝线优化：优化本次调整图则内纵十一河（南延）调整为沿东风路走向。</a:t>
            </a:r>
            <a:endParaRPr lang="en-US" altLang="zh-CN" sz="1200" dirty="0">
              <a:latin typeface="宋体" panose="02010600030101010101" pitchFamily="2" charset="-122"/>
            </a:endParaRPr>
          </a:p>
          <a:p>
            <a:pPr marL="171450" indent="457200" algn="just">
              <a:lnSpc>
                <a:spcPct val="150000"/>
              </a:lnSpc>
            </a:pPr>
            <a:r>
              <a:rPr lang="zh-CN" altLang="en-US" sz="1200" dirty="0">
                <a:latin typeface="宋体" panose="02010600030101010101" pitchFamily="2" charset="-122"/>
              </a:rPr>
              <a:t>加油加气站优化：取消本次调整图则内加油加气站地块。</a:t>
            </a:r>
            <a:endParaRPr lang="zh-CN" altLang="zh-CN" sz="1200" dirty="0">
              <a:latin typeface="宋体" panose="02010600030101010101" pitchFamily="2" charset="-122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19AD74EA-C624-4E83-93EB-DA094A8BE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10836" r="41121" b="28842"/>
          <a:stretch>
            <a:fillRect/>
          </a:stretch>
        </p:blipFill>
        <p:spPr>
          <a:xfrm>
            <a:off x="16449600" y="1706882"/>
            <a:ext cx="3806552" cy="3509424"/>
          </a:xfrm>
          <a:custGeom>
            <a:avLst/>
            <a:gdLst>
              <a:gd name="connsiteX0" fmla="*/ 0 w 4286048"/>
              <a:gd name="connsiteY0" fmla="*/ 0 h 3951492"/>
              <a:gd name="connsiteX1" fmla="*/ 4286048 w 4286048"/>
              <a:gd name="connsiteY1" fmla="*/ 0 h 3951492"/>
              <a:gd name="connsiteX2" fmla="*/ 4286048 w 4286048"/>
              <a:gd name="connsiteY2" fmla="*/ 3951492 h 3951492"/>
              <a:gd name="connsiteX3" fmla="*/ 0 w 4286048"/>
              <a:gd name="connsiteY3" fmla="*/ 3951492 h 395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048" h="3951492">
                <a:moveTo>
                  <a:pt x="0" y="0"/>
                </a:moveTo>
                <a:lnTo>
                  <a:pt x="4286048" y="0"/>
                </a:lnTo>
                <a:lnTo>
                  <a:pt x="4286048" y="3951492"/>
                </a:lnTo>
                <a:lnTo>
                  <a:pt x="0" y="3951492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A2A0D045-4D43-4E24-BCAD-6956874C5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12072" r="41114" b="27600"/>
          <a:stretch>
            <a:fillRect/>
          </a:stretch>
        </p:blipFill>
        <p:spPr>
          <a:xfrm>
            <a:off x="16449600" y="5453207"/>
            <a:ext cx="3806553" cy="3509425"/>
          </a:xfrm>
          <a:custGeom>
            <a:avLst/>
            <a:gdLst>
              <a:gd name="connsiteX0" fmla="*/ 0 w 4286048"/>
              <a:gd name="connsiteY0" fmla="*/ 0 h 3951492"/>
              <a:gd name="connsiteX1" fmla="*/ 4286048 w 4286048"/>
              <a:gd name="connsiteY1" fmla="*/ 0 h 3951492"/>
              <a:gd name="connsiteX2" fmla="*/ 4286048 w 4286048"/>
              <a:gd name="connsiteY2" fmla="*/ 3951492 h 3951492"/>
              <a:gd name="connsiteX3" fmla="*/ 0 w 4286048"/>
              <a:gd name="connsiteY3" fmla="*/ 3951492 h 395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6048" h="3951492">
                <a:moveTo>
                  <a:pt x="0" y="0"/>
                </a:moveTo>
                <a:lnTo>
                  <a:pt x="4286048" y="0"/>
                </a:lnTo>
                <a:lnTo>
                  <a:pt x="4286048" y="3951492"/>
                </a:lnTo>
                <a:lnTo>
                  <a:pt x="0" y="3951492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sp>
        <p:nvSpPr>
          <p:cNvPr id="69" name="Rectangle 77">
            <a:extLst>
              <a:ext uri="{FF2B5EF4-FFF2-40B4-BE49-F238E27FC236}">
                <a16:creationId xmlns:a16="http://schemas.microsoft.com/office/drawing/2014/main" id="{8EA66B52-FE73-42B4-A8BC-06673B9F7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7940" y="1150187"/>
            <a:ext cx="4135437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规划图则</a:t>
            </a:r>
          </a:p>
        </p:txBody>
      </p:sp>
      <p:sp>
        <p:nvSpPr>
          <p:cNvPr id="75" name="Rectangle 41">
            <a:extLst>
              <a:ext uri="{FF2B5EF4-FFF2-40B4-BE49-F238E27FC236}">
                <a16:creationId xmlns:a16="http://schemas.microsoft.com/office/drawing/2014/main" id="{AB92AB05-2C64-48BE-BA41-B545C5C7E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8821" y="5204735"/>
            <a:ext cx="2223340" cy="2462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NJGCb030-08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图则调整前</a:t>
            </a:r>
          </a:p>
        </p:txBody>
      </p:sp>
      <p:sp>
        <p:nvSpPr>
          <p:cNvPr id="76" name="Rectangle 41">
            <a:extLst>
              <a:ext uri="{FF2B5EF4-FFF2-40B4-BE49-F238E27FC236}">
                <a16:creationId xmlns:a16="http://schemas.microsoft.com/office/drawing/2014/main" id="{365CF1FA-9FBC-44E5-AB26-D51C906F8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8821" y="8960789"/>
            <a:ext cx="2223340" cy="2462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NJGCb030-08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图则调整后</a:t>
            </a:r>
          </a:p>
        </p:txBody>
      </p:sp>
    </p:spTree>
    <p:extLst>
      <p:ext uri="{BB962C8B-B14F-4D97-AF65-F5344CB8AC3E}">
        <p14:creationId xmlns:p14="http://schemas.microsoft.com/office/powerpoint/2010/main" val="1503572256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18435</TotalTime>
  <Words>1827</Words>
  <Application>Microsoft Office PowerPoint</Application>
  <PresentationFormat>自定义</PresentationFormat>
  <Paragraphs>105</Paragraphs>
  <Slides>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3" baseType="lpstr">
      <vt:lpstr>GulimChe</vt:lpstr>
      <vt:lpstr>黑体</vt:lpstr>
      <vt:lpstr>华文细黑</vt:lpstr>
      <vt:lpstr>宋体</vt:lpstr>
      <vt:lpstr>微软雅黑</vt:lpstr>
      <vt:lpstr>Arial</vt:lpstr>
      <vt:lpstr>Calibri</vt:lpstr>
      <vt:lpstr>Swis721 Cn BT</vt:lpstr>
      <vt:lpstr>Times New Roman</vt:lpstr>
      <vt:lpstr>默认设计模板</vt:lpstr>
      <vt:lpstr>PowerPoint 演示文稿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范卫东</cp:lastModifiedBy>
  <cp:revision>407</cp:revision>
  <dcterms:created xsi:type="dcterms:W3CDTF">2003-11-12T09:06:33Z</dcterms:created>
  <dcterms:modified xsi:type="dcterms:W3CDTF">2021-07-16T08:47:56Z</dcterms:modified>
</cp:coreProperties>
</file>