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6"/>
  </p:handoutMasterIdLst>
  <p:sldIdLst>
    <p:sldId id="272" r:id="rId2"/>
    <p:sldId id="268" r:id="rId3"/>
    <p:sldId id="271" r:id="rId4"/>
  </p:sldIdLst>
  <p:sldSz cx="22098000" cy="11049000"/>
  <p:notesSz cx="9928225" cy="14357350"/>
  <p:defaultTextStyle>
    <a:defPPr>
      <a:defRPr lang="zh-CN"/>
    </a:defPPr>
    <a:lvl1pPr algn="l" rtl="0" fontAlgn="base">
      <a:spcBef>
        <a:spcPct val="0"/>
      </a:spcBef>
      <a:spcAft>
        <a:spcPct val="0"/>
      </a:spcAft>
      <a:defRPr kumimoji="1" sz="1400"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umimoji="1" sz="1400"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kern="1200">
        <a:solidFill>
          <a:schemeClr val="tx1"/>
        </a:solidFill>
        <a:latin typeface="Times New Roman" panose="02020603050405020304" pitchFamily="18" charset="0"/>
        <a:ea typeface="宋体" panose="02010600030101010101" pitchFamily="2" charset="-122"/>
        <a:cs typeface="+mn-cs"/>
      </a:defRPr>
    </a:lvl9pPr>
  </p:defaultTextStyle>
  <p:extLst>
    <p:ext uri="{EFAFB233-063F-42B5-8137-9DF3F51BA10A}">
      <p15:sldGuideLst xmlns:p15="http://schemas.microsoft.com/office/powerpoint/2012/main">
        <p15:guide id="1" orient="horz" pos="6541">
          <p15:clr>
            <a:srgbClr val="A4A3A4"/>
          </p15:clr>
        </p15:guide>
        <p15:guide id="2" orient="horz" pos="3956">
          <p15:clr>
            <a:srgbClr val="A4A3A4"/>
          </p15:clr>
        </p15:guide>
        <p15:guide id="3" orient="horz" pos="508">
          <p15:clr>
            <a:srgbClr val="A4A3A4"/>
          </p15:clr>
        </p15:guide>
        <p15:guide id="4" orient="horz" pos="1031" userDrawn="1">
          <p15:clr>
            <a:srgbClr val="A4A3A4"/>
          </p15:clr>
        </p15:guide>
        <p15:guide id="5" pos="13628">
          <p15:clr>
            <a:srgbClr val="A4A3A4"/>
          </p15:clr>
        </p15:guide>
        <p15:guide id="6" pos="396">
          <p15:clr>
            <a:srgbClr val="A4A3A4"/>
          </p15:clr>
        </p15:guide>
        <p15:guide id="7" pos="986">
          <p15:clr>
            <a:srgbClr val="A4A3A4"/>
          </p15:clr>
        </p15:guide>
        <p15:guide id="8" orient="horz" pos="598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u" initials="x" lastIdx="1" clrIdx="0">
    <p:extLst>
      <p:ext uri="{19B8F6BF-5375-455C-9EA6-DF929625EA0E}">
        <p15:presenceInfo xmlns:p15="http://schemas.microsoft.com/office/powerpoint/2012/main" userId="x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12C0"/>
    <a:srgbClr val="FEFFF1"/>
    <a:srgbClr val="181710"/>
    <a:srgbClr val="0F0E0C"/>
    <a:srgbClr val="FFF5EB"/>
    <a:srgbClr val="E9FFE9"/>
    <a:srgbClr val="BFFFBF"/>
    <a:srgbClr val="B7FFB7"/>
    <a:srgbClr val="D9FFD9"/>
    <a:srgbClr val="D5EA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81" autoAdjust="0"/>
    <p:restoredTop sz="99412" autoAdjust="0"/>
  </p:normalViewPr>
  <p:slideViewPr>
    <p:cSldViewPr>
      <p:cViewPr varScale="1">
        <p:scale>
          <a:sx n="68" d="100"/>
          <a:sy n="68" d="100"/>
        </p:scale>
        <p:origin x="72" y="216"/>
      </p:cViewPr>
      <p:guideLst>
        <p:guide orient="horz" pos="6541"/>
        <p:guide orient="horz" pos="3956"/>
        <p:guide orient="horz" pos="508"/>
        <p:guide orient="horz" pos="1031"/>
        <p:guide pos="13628"/>
        <p:guide pos="396"/>
        <p:guide pos="986"/>
        <p:guide orient="horz" pos="5986"/>
      </p:guideLst>
    </p:cSldViewPr>
  </p:slideViewPr>
  <p:outlineViewPr>
    <p:cViewPr>
      <p:scale>
        <a:sx n="100" d="100"/>
        <a:sy n="100"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commentAuthors" Target="commentAuthor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11" Type="http://schemas.openxmlformats.org/officeDocument/2006/relationships/tableStyles" Target="tableStyles.xml"/><Relationship Id="rId5" Type="http://schemas.openxmlformats.org/officeDocument/2006/relationships/notesMaster" Target="notesMasters/notesMaster1.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302125" cy="719138"/>
          </a:xfrm>
          <a:prstGeom prst="rect">
            <a:avLst/>
          </a:prstGeom>
          <a:noFill/>
          <a:ln w="9525">
            <a:noFill/>
            <a:miter lim="800000"/>
          </a:ln>
          <a:effectLst/>
        </p:spPr>
        <p:txBody>
          <a:bodyPr vert="horz" wrap="square" lIns="138467" tIns="69232" rIns="138467" bIns="69232" numCol="1" anchor="t" anchorCtr="0" compatLnSpc="1"/>
          <a:lstStyle>
            <a:lvl1pPr defTabSz="1383665">
              <a:defRPr sz="1700">
                <a:latin typeface="Times New Roman" panose="02020603050405020304" pitchFamily="18" charset="0"/>
                <a:ea typeface="宋体" panose="02010600030101010101" pitchFamily="2" charset="-122"/>
              </a:defRPr>
            </a:lvl1pPr>
          </a:lstStyle>
          <a:p>
            <a:pPr>
              <a:defRPr/>
            </a:pPr>
            <a:endParaRPr lang="en-US" altLang="zh-CN"/>
          </a:p>
        </p:txBody>
      </p:sp>
      <p:sp>
        <p:nvSpPr>
          <p:cNvPr id="5123" name="Rectangle 3"/>
          <p:cNvSpPr>
            <a:spLocks noGrp="1" noChangeArrowheads="1"/>
          </p:cNvSpPr>
          <p:nvPr>
            <p:ph type="dt" sz="quarter" idx="1"/>
          </p:nvPr>
        </p:nvSpPr>
        <p:spPr bwMode="auto">
          <a:xfrm>
            <a:off x="5626100" y="0"/>
            <a:ext cx="4302125" cy="719138"/>
          </a:xfrm>
          <a:prstGeom prst="rect">
            <a:avLst/>
          </a:prstGeom>
          <a:noFill/>
          <a:ln w="9525">
            <a:noFill/>
            <a:miter lim="800000"/>
          </a:ln>
          <a:effectLst/>
        </p:spPr>
        <p:txBody>
          <a:bodyPr vert="horz" wrap="square" lIns="138467" tIns="69232" rIns="138467" bIns="69232" numCol="1" anchor="t" anchorCtr="0" compatLnSpc="1"/>
          <a:lstStyle>
            <a:lvl1pPr algn="r" defTabSz="1383665">
              <a:defRPr sz="1700">
                <a:latin typeface="Times New Roman" panose="02020603050405020304" pitchFamily="18" charset="0"/>
                <a:ea typeface="宋体" panose="02010600030101010101" pitchFamily="2" charset="-122"/>
              </a:defRPr>
            </a:lvl1pPr>
          </a:lstStyle>
          <a:p>
            <a:pPr>
              <a:defRPr/>
            </a:pPr>
            <a:endParaRPr lang="en-US" altLang="zh-CN"/>
          </a:p>
        </p:txBody>
      </p:sp>
      <p:sp>
        <p:nvSpPr>
          <p:cNvPr id="5124" name="Rectangle 4"/>
          <p:cNvSpPr>
            <a:spLocks noGrp="1" noChangeArrowheads="1"/>
          </p:cNvSpPr>
          <p:nvPr>
            <p:ph type="ftr" sz="quarter" idx="2"/>
          </p:nvPr>
        </p:nvSpPr>
        <p:spPr bwMode="auto">
          <a:xfrm>
            <a:off x="0" y="13638213"/>
            <a:ext cx="4302125" cy="719137"/>
          </a:xfrm>
          <a:prstGeom prst="rect">
            <a:avLst/>
          </a:prstGeom>
          <a:noFill/>
          <a:ln w="9525">
            <a:noFill/>
            <a:miter lim="800000"/>
          </a:ln>
          <a:effectLst/>
        </p:spPr>
        <p:txBody>
          <a:bodyPr vert="horz" wrap="square" lIns="138467" tIns="69232" rIns="138467" bIns="69232" numCol="1" anchor="b" anchorCtr="0" compatLnSpc="1"/>
          <a:lstStyle>
            <a:lvl1pPr defTabSz="1383665">
              <a:defRPr sz="1700">
                <a:latin typeface="Times New Roman" panose="02020603050405020304" pitchFamily="18" charset="0"/>
                <a:ea typeface="宋体" panose="02010600030101010101" pitchFamily="2" charset="-122"/>
              </a:defRPr>
            </a:lvl1pPr>
          </a:lstStyle>
          <a:p>
            <a:pPr>
              <a:defRPr/>
            </a:pPr>
            <a:endParaRPr lang="en-US" altLang="zh-CN"/>
          </a:p>
        </p:txBody>
      </p:sp>
      <p:sp>
        <p:nvSpPr>
          <p:cNvPr id="5125" name="Rectangle 5"/>
          <p:cNvSpPr>
            <a:spLocks noGrp="1" noChangeArrowheads="1"/>
          </p:cNvSpPr>
          <p:nvPr>
            <p:ph type="sldNum" sz="quarter" idx="3"/>
          </p:nvPr>
        </p:nvSpPr>
        <p:spPr bwMode="auto">
          <a:xfrm>
            <a:off x="5626100" y="13638213"/>
            <a:ext cx="4302125" cy="719137"/>
          </a:xfrm>
          <a:prstGeom prst="rect">
            <a:avLst/>
          </a:prstGeom>
          <a:noFill/>
          <a:ln w="9525">
            <a:noFill/>
            <a:miter lim="800000"/>
          </a:ln>
          <a:effectLst/>
        </p:spPr>
        <p:txBody>
          <a:bodyPr vert="horz" wrap="square" lIns="138467" tIns="69232" rIns="138467" bIns="69232" numCol="1" anchor="b" anchorCtr="0" compatLnSpc="1"/>
          <a:lstStyle>
            <a:lvl1pPr algn="r" defTabSz="1383665">
              <a:defRPr sz="1700">
                <a:latin typeface="Times New Roman" panose="02020603050405020304" pitchFamily="18" charset="0"/>
                <a:ea typeface="宋体" panose="02010600030101010101" pitchFamily="2" charset="-122"/>
              </a:defRPr>
            </a:lvl1pPr>
          </a:lstStyle>
          <a:p>
            <a:pPr>
              <a:defRPr/>
            </a:pPr>
            <a:fld id="{D7517165-80A1-4C48-9EB9-ED3007440E83}" type="slidenum">
              <a:rPr lang="en-US" altLang="zh-CN"/>
              <a:t>‹#›</a:t>
            </a:fld>
            <a:endParaRPr lang="en-US" altLang="zh-CN"/>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02125" cy="717550"/>
          </a:xfrm>
          <a:prstGeom prst="rect">
            <a:avLst/>
          </a:prstGeom>
        </p:spPr>
        <p:txBody>
          <a:bodyPr vert="horz" lIns="91403" tIns="45702" rIns="91403" bIns="45702" rtlCol="0"/>
          <a:lstStyle>
            <a:lvl1pPr algn="l">
              <a:defRPr sz="1200">
                <a:latin typeface="Times New Roman" panose="02020603050405020304" pitchFamily="18" charset="0"/>
                <a:ea typeface="宋体" panose="02010600030101010101" pitchFamily="2" charset="-122"/>
              </a:defRPr>
            </a:lvl1pPr>
          </a:lstStyle>
          <a:p>
            <a:pPr>
              <a:defRPr/>
            </a:pPr>
            <a:endParaRPr lang="zh-CN" altLang="en-US"/>
          </a:p>
        </p:txBody>
      </p:sp>
      <p:sp>
        <p:nvSpPr>
          <p:cNvPr id="3" name="日期占位符 2"/>
          <p:cNvSpPr>
            <a:spLocks noGrp="1"/>
          </p:cNvSpPr>
          <p:nvPr>
            <p:ph type="dt" idx="1"/>
          </p:nvPr>
        </p:nvSpPr>
        <p:spPr>
          <a:xfrm>
            <a:off x="5624513" y="0"/>
            <a:ext cx="4302125" cy="717550"/>
          </a:xfrm>
          <a:prstGeom prst="rect">
            <a:avLst/>
          </a:prstGeom>
        </p:spPr>
        <p:txBody>
          <a:bodyPr vert="horz" lIns="91403" tIns="45702" rIns="91403" bIns="45702" rtlCol="0"/>
          <a:lstStyle>
            <a:lvl1pPr algn="r">
              <a:defRPr sz="1200">
                <a:latin typeface="Times New Roman" panose="02020603050405020304" pitchFamily="18" charset="0"/>
                <a:ea typeface="宋体" panose="02010600030101010101" pitchFamily="2" charset="-122"/>
              </a:defRPr>
            </a:lvl1pPr>
          </a:lstStyle>
          <a:p>
            <a:pPr>
              <a:defRPr/>
            </a:pPr>
            <a:fld id="{25FBB02D-DD54-477F-B943-9D09DDE66BC4}" type="datetimeFigureOut">
              <a:rPr lang="zh-CN" altLang="en-US"/>
              <a:t>2021/8/23</a:t>
            </a:fld>
            <a:endParaRPr lang="zh-CN" altLang="en-US"/>
          </a:p>
        </p:txBody>
      </p:sp>
      <p:sp>
        <p:nvSpPr>
          <p:cNvPr id="4" name="幻灯片图像占位符 3"/>
          <p:cNvSpPr>
            <a:spLocks noGrp="1" noRot="1" noChangeAspect="1"/>
          </p:cNvSpPr>
          <p:nvPr>
            <p:ph type="sldImg" idx="2"/>
          </p:nvPr>
        </p:nvSpPr>
        <p:spPr>
          <a:xfrm>
            <a:off x="-419100" y="1077913"/>
            <a:ext cx="10766425" cy="5383212"/>
          </a:xfrm>
          <a:prstGeom prst="rect">
            <a:avLst/>
          </a:prstGeom>
          <a:noFill/>
          <a:ln w="12700">
            <a:solidFill>
              <a:prstClr val="black"/>
            </a:solidFill>
          </a:ln>
        </p:spPr>
        <p:txBody>
          <a:bodyPr vert="horz" lIns="91403" tIns="45702" rIns="91403" bIns="45702" rtlCol="0" anchor="ctr"/>
          <a:lstStyle/>
          <a:p>
            <a:pPr lvl="0"/>
            <a:endParaRPr lang="zh-CN" altLang="en-US" noProof="0"/>
          </a:p>
        </p:txBody>
      </p:sp>
      <p:sp>
        <p:nvSpPr>
          <p:cNvPr id="5" name="备注占位符 4"/>
          <p:cNvSpPr>
            <a:spLocks noGrp="1"/>
          </p:cNvSpPr>
          <p:nvPr>
            <p:ph type="body" sz="quarter" idx="3"/>
          </p:nvPr>
        </p:nvSpPr>
        <p:spPr>
          <a:xfrm>
            <a:off x="993775" y="6819900"/>
            <a:ext cx="7940675" cy="6459538"/>
          </a:xfrm>
          <a:prstGeom prst="rect">
            <a:avLst/>
          </a:prstGeom>
        </p:spPr>
        <p:txBody>
          <a:bodyPr vert="horz" lIns="91403" tIns="45702" rIns="91403" bIns="45702" rtlCol="0">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13636625"/>
            <a:ext cx="4302125" cy="717550"/>
          </a:xfrm>
          <a:prstGeom prst="rect">
            <a:avLst/>
          </a:prstGeom>
        </p:spPr>
        <p:txBody>
          <a:bodyPr vert="horz" lIns="91403" tIns="45702" rIns="91403" bIns="45702" rtlCol="0" anchor="b"/>
          <a:lstStyle>
            <a:lvl1pPr algn="l">
              <a:defRPr sz="1200">
                <a:latin typeface="Times New Roman" panose="02020603050405020304" pitchFamily="18" charset="0"/>
                <a:ea typeface="宋体" panose="02010600030101010101" pitchFamily="2" charset="-122"/>
              </a:defRPr>
            </a:lvl1pPr>
          </a:lstStyle>
          <a:p>
            <a:pPr>
              <a:defRPr/>
            </a:pPr>
            <a:endParaRPr lang="zh-CN" altLang="en-US"/>
          </a:p>
        </p:txBody>
      </p:sp>
      <p:sp>
        <p:nvSpPr>
          <p:cNvPr id="7" name="灯片编号占位符 6"/>
          <p:cNvSpPr>
            <a:spLocks noGrp="1"/>
          </p:cNvSpPr>
          <p:nvPr>
            <p:ph type="sldNum" sz="quarter" idx="5"/>
          </p:nvPr>
        </p:nvSpPr>
        <p:spPr>
          <a:xfrm>
            <a:off x="5624513" y="13636625"/>
            <a:ext cx="4302125" cy="717550"/>
          </a:xfrm>
          <a:prstGeom prst="rect">
            <a:avLst/>
          </a:prstGeom>
        </p:spPr>
        <p:txBody>
          <a:bodyPr vert="horz" lIns="91403" tIns="45702" rIns="91403" bIns="45702" rtlCol="0" anchor="b"/>
          <a:lstStyle>
            <a:lvl1pPr algn="r">
              <a:defRPr sz="1200">
                <a:latin typeface="Times New Roman" panose="02020603050405020304" pitchFamily="18" charset="0"/>
                <a:ea typeface="宋体" panose="02010600030101010101" pitchFamily="2" charset="-122"/>
              </a:defRPr>
            </a:lvl1pPr>
          </a:lstStyle>
          <a:p>
            <a:pPr>
              <a:defRPr/>
            </a:pPr>
            <a:fld id="{079DEBCC-A2DF-4EB0-A638-C7CFFED0FDC5}" type="slidenum">
              <a:rPr lang="zh-CN" altLang="en-US"/>
              <a:t>‹#›</a:t>
            </a:fld>
            <a:endParaRPr lang="zh-CN" altLang="en-US"/>
          </a:p>
        </p:txBody>
      </p:sp>
    </p:spTree>
    <p:extLst>
      <p:ext uri="{BB962C8B-B14F-4D97-AF65-F5344CB8AC3E}">
        <p14:creationId xmlns:p14="http://schemas.microsoft.com/office/powerpoint/2010/main" val="25426630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3FB02FD-30A4-407D-8CD1-55A88A6BE8D2}" type="slidenum">
              <a:rPr lang="zh-CN" altLang="en-US" smtClean="0"/>
              <a:t>2</a:t>
            </a:fld>
            <a:endParaRPr lang="zh-CN" altLang="en-US"/>
          </a:p>
        </p:txBody>
      </p:sp>
    </p:spTree>
    <p:extLst>
      <p:ext uri="{BB962C8B-B14F-4D97-AF65-F5344CB8AC3E}">
        <p14:creationId xmlns:p14="http://schemas.microsoft.com/office/powerpoint/2010/main" val="1069953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3FB02FD-30A4-407D-8CD1-55A88A6BE8D2}" type="slidenum">
              <a:rPr lang="zh-CN" altLang="en-US" smtClean="0"/>
              <a:t>3</a:t>
            </a:fld>
            <a:endParaRPr lang="zh-CN" altLang="en-US"/>
          </a:p>
        </p:txBody>
      </p:sp>
    </p:spTree>
    <p:extLst>
      <p:ext uri="{BB962C8B-B14F-4D97-AF65-F5344CB8AC3E}">
        <p14:creationId xmlns:p14="http://schemas.microsoft.com/office/powerpoint/2010/main" val="1770976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57350" y="3432175"/>
            <a:ext cx="18783300" cy="2368550"/>
          </a:xfrm>
        </p:spPr>
        <p:txBody>
          <a:bodyPr/>
          <a:lstStyle/>
          <a:p>
            <a:r>
              <a:rPr lang="zh-CN" altLang="en-US"/>
              <a:t>单击此处编辑母版标题样式</a:t>
            </a:r>
          </a:p>
        </p:txBody>
      </p:sp>
      <p:sp>
        <p:nvSpPr>
          <p:cNvPr id="3" name="副标题 2"/>
          <p:cNvSpPr>
            <a:spLocks noGrp="1"/>
          </p:cNvSpPr>
          <p:nvPr>
            <p:ph type="subTitle" idx="1"/>
          </p:nvPr>
        </p:nvSpPr>
        <p:spPr>
          <a:xfrm>
            <a:off x="3314700" y="6261100"/>
            <a:ext cx="15468600" cy="28241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DBD1C033-FF9D-45D6-A7D1-7C0ED0A7320A}" type="slidenum">
              <a:rPr lang="en-US" altLang="zh-CN"/>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55476CA2-B515-431B-B377-569EC5A57799}" type="slidenum">
              <a:rPr lang="en-US" altLang="zh-CN"/>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5744825" y="982663"/>
            <a:ext cx="4695825" cy="88392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657350" y="982663"/>
            <a:ext cx="13935075" cy="88392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6A50CC75-AC98-4F4A-A6C3-A469926D0BEC}" type="slidenum">
              <a:rPr lang="en-US" altLang="zh-CN"/>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EDF78116-E837-45F9-9259-7B28D72E8E4E}" type="slidenum">
              <a:rPr lang="en-US" altLang="zh-CN"/>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746250" y="7099300"/>
            <a:ext cx="18783300" cy="2195513"/>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1746250" y="4683125"/>
            <a:ext cx="18783300" cy="2416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55662945-C402-44CE-9E21-B77614FA0A46}" type="slidenum">
              <a:rPr lang="en-US" altLang="zh-CN"/>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657350" y="3192463"/>
            <a:ext cx="9315450" cy="662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11125200" y="3192463"/>
            <a:ext cx="9315450" cy="662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5896288A-9BA3-4C4D-BE32-2264E1A23B8C}" type="slidenum">
              <a:rPr lang="en-US" altLang="zh-CN"/>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04900" y="442913"/>
            <a:ext cx="19888200" cy="18415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1104900" y="2473325"/>
            <a:ext cx="9763125" cy="10302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1104900" y="3503613"/>
            <a:ext cx="9763125" cy="63658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11225213" y="2473325"/>
            <a:ext cx="9767887" cy="10302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11225213" y="3503613"/>
            <a:ext cx="9767887" cy="63658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a:defRPr/>
            </a:lvl1pPr>
          </a:lstStyle>
          <a:p>
            <a:pPr>
              <a:defRPr/>
            </a:pPr>
            <a:fld id="{B8B76CA4-B10D-4909-8D8C-BAD33A89F236}" type="slidenum">
              <a:rPr lang="en-US" altLang="zh-CN"/>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a:defRPr/>
            </a:lvl1pPr>
          </a:lstStyle>
          <a:p>
            <a:pPr>
              <a:defRPr/>
            </a:pPr>
            <a:fld id="{7A415CB9-4957-4B48-A1A6-7D12BDF43877}" type="slidenum">
              <a:rPr lang="en-US" altLang="zh-CN"/>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a:defRPr/>
            </a:lvl1pPr>
          </a:lstStyle>
          <a:p>
            <a:pPr>
              <a:defRPr/>
            </a:pPr>
            <a:fld id="{B25FA8DE-853D-4DF5-8025-550EAEE4C0F9}" type="slidenum">
              <a:rPr lang="en-US" altLang="zh-CN"/>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04900" y="439738"/>
            <a:ext cx="7270750" cy="1871662"/>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8639175" y="439738"/>
            <a:ext cx="12353925" cy="94297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04900" y="2311400"/>
            <a:ext cx="7270750" cy="75580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C82E0939-84A9-4CC7-80CD-CA2408A72597}" type="slidenum">
              <a:rPr lang="en-US" altLang="zh-CN"/>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330700" y="7734300"/>
            <a:ext cx="13258800" cy="912813"/>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4330700" y="987425"/>
            <a:ext cx="13258800" cy="6629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4330700" y="8647113"/>
            <a:ext cx="13258800" cy="12969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5C158103-0924-47CD-A769-B5A464C806B6}" type="slidenum">
              <a:rPr lang="en-US" altLang="zh-CN"/>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57350" y="982663"/>
            <a:ext cx="18783300" cy="1841500"/>
          </a:xfrm>
          <a:prstGeom prst="rect">
            <a:avLst/>
          </a:prstGeom>
          <a:noFill/>
          <a:ln w="9525">
            <a:noFill/>
            <a:miter lim="800000"/>
          </a:ln>
        </p:spPr>
        <p:txBody>
          <a:bodyPr vert="horz" wrap="square" lIns="189409" tIns="94704" rIns="189409" bIns="94704" numCol="1" anchor="ctr" anchorCtr="0" compatLnSpc="1"/>
          <a:lstStyle/>
          <a:p>
            <a:pPr lvl="0"/>
            <a:r>
              <a:rPr lang="zh-CN" altLang="en-US"/>
              <a:t>单击此处编辑母版标题样式</a:t>
            </a:r>
          </a:p>
        </p:txBody>
      </p:sp>
      <p:sp>
        <p:nvSpPr>
          <p:cNvPr id="1027" name="Rectangle 3"/>
          <p:cNvSpPr>
            <a:spLocks noGrp="1" noChangeArrowheads="1"/>
          </p:cNvSpPr>
          <p:nvPr>
            <p:ph type="body" idx="1"/>
          </p:nvPr>
        </p:nvSpPr>
        <p:spPr bwMode="auto">
          <a:xfrm>
            <a:off x="1657350" y="3192463"/>
            <a:ext cx="18783300" cy="6629400"/>
          </a:xfrm>
          <a:prstGeom prst="rect">
            <a:avLst/>
          </a:prstGeom>
          <a:noFill/>
          <a:ln w="9525">
            <a:noFill/>
            <a:miter lim="800000"/>
          </a:ln>
        </p:spPr>
        <p:txBody>
          <a:bodyPr vert="horz" wrap="square" lIns="189409" tIns="94704" rIns="189409" bIns="94704"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1657350" y="10066338"/>
            <a:ext cx="4603750" cy="736600"/>
          </a:xfrm>
          <a:prstGeom prst="rect">
            <a:avLst/>
          </a:prstGeom>
          <a:noFill/>
          <a:ln w="9525">
            <a:noFill/>
            <a:miter lim="800000"/>
          </a:ln>
          <a:effectLst/>
        </p:spPr>
        <p:txBody>
          <a:bodyPr vert="horz" wrap="square" lIns="189409" tIns="94704" rIns="189409" bIns="94704" numCol="1" anchor="t" anchorCtr="0" compatLnSpc="1"/>
          <a:lstStyle>
            <a:lvl1pPr>
              <a:defRPr sz="2900">
                <a:latin typeface="Times New Roman" panose="02020603050405020304" pitchFamily="18" charset="0"/>
                <a:ea typeface="宋体" panose="02010600030101010101" pitchFamily="2"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7550150" y="10066338"/>
            <a:ext cx="6997700" cy="736600"/>
          </a:xfrm>
          <a:prstGeom prst="rect">
            <a:avLst/>
          </a:prstGeom>
          <a:noFill/>
          <a:ln w="9525">
            <a:noFill/>
            <a:miter lim="800000"/>
          </a:ln>
          <a:effectLst/>
        </p:spPr>
        <p:txBody>
          <a:bodyPr vert="horz" wrap="square" lIns="189409" tIns="94704" rIns="189409" bIns="94704" numCol="1" anchor="t" anchorCtr="0" compatLnSpc="1"/>
          <a:lstStyle>
            <a:lvl1pPr algn="ctr">
              <a:defRPr sz="2900">
                <a:latin typeface="Times New Roman" panose="02020603050405020304" pitchFamily="18" charset="0"/>
                <a:ea typeface="宋体" panose="02010600030101010101" pitchFamily="2"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15836900" y="10066338"/>
            <a:ext cx="4603750" cy="736600"/>
          </a:xfrm>
          <a:prstGeom prst="rect">
            <a:avLst/>
          </a:prstGeom>
          <a:noFill/>
          <a:ln w="9525">
            <a:noFill/>
            <a:miter lim="800000"/>
          </a:ln>
          <a:effectLst/>
        </p:spPr>
        <p:txBody>
          <a:bodyPr vert="horz" wrap="square" lIns="189409" tIns="94704" rIns="189409" bIns="94704" numCol="1" anchor="t" anchorCtr="0" compatLnSpc="1"/>
          <a:lstStyle>
            <a:lvl1pPr algn="r">
              <a:defRPr sz="2900">
                <a:latin typeface="Times New Roman" panose="02020603050405020304" pitchFamily="18" charset="0"/>
                <a:ea typeface="宋体" panose="02010600030101010101" pitchFamily="2" charset="-122"/>
              </a:defRPr>
            </a:lvl1pPr>
          </a:lstStyle>
          <a:p>
            <a:pPr>
              <a:defRPr/>
            </a:pPr>
            <a:fld id="{1719451B-7EE1-4EBA-9854-E4CE00E7BCED}" type="slidenum">
              <a:rPr lang="en-US" altLang="zh-CN"/>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894205" rtl="0" eaLnBrk="0" fontAlgn="base" hangingPunct="0">
        <a:spcBef>
          <a:spcPct val="0"/>
        </a:spcBef>
        <a:spcAft>
          <a:spcPct val="0"/>
        </a:spcAft>
        <a:defRPr kumimoji="1" sz="9100">
          <a:solidFill>
            <a:schemeClr val="tx2"/>
          </a:solidFill>
          <a:latin typeface="+mj-lt"/>
          <a:ea typeface="+mj-ea"/>
          <a:cs typeface="+mj-cs"/>
        </a:defRPr>
      </a:lvl1pPr>
      <a:lvl2pPr algn="ctr" defTabSz="1894205" rtl="0" eaLnBrk="0" fontAlgn="base" hangingPunct="0">
        <a:spcBef>
          <a:spcPct val="0"/>
        </a:spcBef>
        <a:spcAft>
          <a:spcPct val="0"/>
        </a:spcAft>
        <a:defRPr kumimoji="1" sz="9100">
          <a:solidFill>
            <a:schemeClr val="tx2"/>
          </a:solidFill>
          <a:latin typeface="Times New Roman" panose="02020603050405020304" pitchFamily="18" charset="0"/>
          <a:ea typeface="宋体" panose="02010600030101010101" pitchFamily="2" charset="-122"/>
        </a:defRPr>
      </a:lvl2pPr>
      <a:lvl3pPr algn="ctr" defTabSz="1894205" rtl="0" eaLnBrk="0" fontAlgn="base" hangingPunct="0">
        <a:spcBef>
          <a:spcPct val="0"/>
        </a:spcBef>
        <a:spcAft>
          <a:spcPct val="0"/>
        </a:spcAft>
        <a:defRPr kumimoji="1" sz="9100">
          <a:solidFill>
            <a:schemeClr val="tx2"/>
          </a:solidFill>
          <a:latin typeface="Times New Roman" panose="02020603050405020304" pitchFamily="18" charset="0"/>
          <a:ea typeface="宋体" panose="02010600030101010101" pitchFamily="2" charset="-122"/>
        </a:defRPr>
      </a:lvl3pPr>
      <a:lvl4pPr algn="ctr" defTabSz="1894205" rtl="0" eaLnBrk="0" fontAlgn="base" hangingPunct="0">
        <a:spcBef>
          <a:spcPct val="0"/>
        </a:spcBef>
        <a:spcAft>
          <a:spcPct val="0"/>
        </a:spcAft>
        <a:defRPr kumimoji="1" sz="9100">
          <a:solidFill>
            <a:schemeClr val="tx2"/>
          </a:solidFill>
          <a:latin typeface="Times New Roman" panose="02020603050405020304" pitchFamily="18" charset="0"/>
          <a:ea typeface="宋体" panose="02010600030101010101" pitchFamily="2" charset="-122"/>
        </a:defRPr>
      </a:lvl4pPr>
      <a:lvl5pPr algn="ctr" defTabSz="1894205" rtl="0" eaLnBrk="0" fontAlgn="base" hangingPunct="0">
        <a:spcBef>
          <a:spcPct val="0"/>
        </a:spcBef>
        <a:spcAft>
          <a:spcPct val="0"/>
        </a:spcAft>
        <a:defRPr kumimoji="1" sz="9100">
          <a:solidFill>
            <a:schemeClr val="tx2"/>
          </a:solidFill>
          <a:latin typeface="Times New Roman" panose="02020603050405020304" pitchFamily="18" charset="0"/>
          <a:ea typeface="宋体" panose="02010600030101010101" pitchFamily="2" charset="-122"/>
        </a:defRPr>
      </a:lvl5pPr>
      <a:lvl6pPr marL="457200" algn="ctr" defTabSz="1894205" rtl="0" fontAlgn="base">
        <a:spcBef>
          <a:spcPct val="0"/>
        </a:spcBef>
        <a:spcAft>
          <a:spcPct val="0"/>
        </a:spcAft>
        <a:defRPr kumimoji="1" sz="9100">
          <a:solidFill>
            <a:schemeClr val="tx2"/>
          </a:solidFill>
          <a:latin typeface="Times New Roman" panose="02020603050405020304" pitchFamily="18" charset="0"/>
          <a:ea typeface="宋体" panose="02010600030101010101" pitchFamily="2" charset="-122"/>
        </a:defRPr>
      </a:lvl6pPr>
      <a:lvl7pPr marL="914400" algn="ctr" defTabSz="1894205" rtl="0" fontAlgn="base">
        <a:spcBef>
          <a:spcPct val="0"/>
        </a:spcBef>
        <a:spcAft>
          <a:spcPct val="0"/>
        </a:spcAft>
        <a:defRPr kumimoji="1" sz="9100">
          <a:solidFill>
            <a:schemeClr val="tx2"/>
          </a:solidFill>
          <a:latin typeface="Times New Roman" panose="02020603050405020304" pitchFamily="18" charset="0"/>
          <a:ea typeface="宋体" panose="02010600030101010101" pitchFamily="2" charset="-122"/>
        </a:defRPr>
      </a:lvl7pPr>
      <a:lvl8pPr marL="1371600" algn="ctr" defTabSz="1894205" rtl="0" fontAlgn="base">
        <a:spcBef>
          <a:spcPct val="0"/>
        </a:spcBef>
        <a:spcAft>
          <a:spcPct val="0"/>
        </a:spcAft>
        <a:defRPr kumimoji="1" sz="9100">
          <a:solidFill>
            <a:schemeClr val="tx2"/>
          </a:solidFill>
          <a:latin typeface="Times New Roman" panose="02020603050405020304" pitchFamily="18" charset="0"/>
          <a:ea typeface="宋体" panose="02010600030101010101" pitchFamily="2" charset="-122"/>
        </a:defRPr>
      </a:lvl8pPr>
      <a:lvl9pPr marL="1828800" algn="ctr" defTabSz="1894205" rtl="0" fontAlgn="base">
        <a:spcBef>
          <a:spcPct val="0"/>
        </a:spcBef>
        <a:spcAft>
          <a:spcPct val="0"/>
        </a:spcAft>
        <a:defRPr kumimoji="1" sz="9100">
          <a:solidFill>
            <a:schemeClr val="tx2"/>
          </a:solidFill>
          <a:latin typeface="Times New Roman" panose="02020603050405020304" pitchFamily="18" charset="0"/>
          <a:ea typeface="宋体" panose="02010600030101010101" pitchFamily="2" charset="-122"/>
        </a:defRPr>
      </a:lvl9pPr>
    </p:titleStyle>
    <p:bodyStyle>
      <a:lvl1pPr marL="709930" indent="-709930" algn="l" defTabSz="1894205" rtl="0" eaLnBrk="0" fontAlgn="base" hangingPunct="0">
        <a:spcBef>
          <a:spcPct val="20000"/>
        </a:spcBef>
        <a:spcAft>
          <a:spcPct val="0"/>
        </a:spcAft>
        <a:buChar char="•"/>
        <a:defRPr kumimoji="1" sz="6600">
          <a:solidFill>
            <a:schemeClr val="tx1"/>
          </a:solidFill>
          <a:latin typeface="+mn-lt"/>
          <a:ea typeface="+mn-ea"/>
          <a:cs typeface="+mn-cs"/>
        </a:defRPr>
      </a:lvl1pPr>
      <a:lvl2pPr marL="1538605" indent="-590550" algn="l" defTabSz="1894205" rtl="0" eaLnBrk="0" fontAlgn="base" hangingPunct="0">
        <a:spcBef>
          <a:spcPct val="20000"/>
        </a:spcBef>
        <a:spcAft>
          <a:spcPct val="0"/>
        </a:spcAft>
        <a:buChar char="–"/>
        <a:defRPr kumimoji="1" sz="5800">
          <a:solidFill>
            <a:schemeClr val="tx1"/>
          </a:solidFill>
          <a:latin typeface="+mn-lt"/>
          <a:ea typeface="+mn-ea"/>
        </a:defRPr>
      </a:lvl2pPr>
      <a:lvl3pPr marL="2367280" indent="-473075" algn="l" defTabSz="1894205" rtl="0" eaLnBrk="0" fontAlgn="base" hangingPunct="0">
        <a:spcBef>
          <a:spcPct val="20000"/>
        </a:spcBef>
        <a:spcAft>
          <a:spcPct val="0"/>
        </a:spcAft>
        <a:buChar char="•"/>
        <a:defRPr kumimoji="1" sz="5000">
          <a:solidFill>
            <a:schemeClr val="tx1"/>
          </a:solidFill>
          <a:latin typeface="+mn-lt"/>
          <a:ea typeface="+mn-ea"/>
        </a:defRPr>
      </a:lvl3pPr>
      <a:lvl4pPr marL="3314700" indent="-473075" algn="l" defTabSz="1894205" rtl="0" eaLnBrk="0" fontAlgn="base" hangingPunct="0">
        <a:spcBef>
          <a:spcPct val="20000"/>
        </a:spcBef>
        <a:spcAft>
          <a:spcPct val="0"/>
        </a:spcAft>
        <a:buChar char="–"/>
        <a:defRPr kumimoji="1" sz="4100">
          <a:solidFill>
            <a:schemeClr val="tx1"/>
          </a:solidFill>
          <a:latin typeface="+mn-lt"/>
          <a:ea typeface="+mn-ea"/>
        </a:defRPr>
      </a:lvl4pPr>
      <a:lvl5pPr marL="4262755" indent="-474980" algn="l" defTabSz="1894205" rtl="0" eaLnBrk="0" fontAlgn="base" hangingPunct="0">
        <a:spcBef>
          <a:spcPct val="20000"/>
        </a:spcBef>
        <a:spcAft>
          <a:spcPct val="0"/>
        </a:spcAft>
        <a:buChar char="»"/>
        <a:defRPr kumimoji="1" sz="4100">
          <a:solidFill>
            <a:schemeClr val="tx1"/>
          </a:solidFill>
          <a:latin typeface="+mn-lt"/>
          <a:ea typeface="+mn-ea"/>
        </a:defRPr>
      </a:lvl5pPr>
      <a:lvl6pPr marL="4719955" indent="-474980" algn="l" defTabSz="1894205" rtl="0" fontAlgn="base">
        <a:spcBef>
          <a:spcPct val="20000"/>
        </a:spcBef>
        <a:spcAft>
          <a:spcPct val="0"/>
        </a:spcAft>
        <a:buChar char="»"/>
        <a:defRPr kumimoji="1" sz="4100">
          <a:solidFill>
            <a:schemeClr val="tx1"/>
          </a:solidFill>
          <a:latin typeface="+mn-lt"/>
          <a:ea typeface="+mn-ea"/>
        </a:defRPr>
      </a:lvl6pPr>
      <a:lvl7pPr marL="5177155" indent="-474980" algn="l" defTabSz="1894205" rtl="0" fontAlgn="base">
        <a:spcBef>
          <a:spcPct val="20000"/>
        </a:spcBef>
        <a:spcAft>
          <a:spcPct val="0"/>
        </a:spcAft>
        <a:buChar char="»"/>
        <a:defRPr kumimoji="1" sz="4100">
          <a:solidFill>
            <a:schemeClr val="tx1"/>
          </a:solidFill>
          <a:latin typeface="+mn-lt"/>
          <a:ea typeface="+mn-ea"/>
        </a:defRPr>
      </a:lvl7pPr>
      <a:lvl8pPr marL="5634355" indent="-474980" algn="l" defTabSz="1894205" rtl="0" fontAlgn="base">
        <a:spcBef>
          <a:spcPct val="20000"/>
        </a:spcBef>
        <a:spcAft>
          <a:spcPct val="0"/>
        </a:spcAft>
        <a:buChar char="»"/>
        <a:defRPr kumimoji="1" sz="4100">
          <a:solidFill>
            <a:schemeClr val="tx1"/>
          </a:solidFill>
          <a:latin typeface="+mn-lt"/>
          <a:ea typeface="+mn-ea"/>
        </a:defRPr>
      </a:lvl8pPr>
      <a:lvl9pPr marL="6091555" indent="-474980" algn="l" defTabSz="1894205" rtl="0" fontAlgn="base">
        <a:spcBef>
          <a:spcPct val="20000"/>
        </a:spcBef>
        <a:spcAft>
          <a:spcPct val="0"/>
        </a:spcAft>
        <a:buChar char="»"/>
        <a:defRPr kumimoji="1" sz="41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22097999" cy="11071859"/>
          </a:xfrm>
          <a:prstGeom prst="rect">
            <a:avLst/>
          </a:prstGeom>
        </p:spPr>
      </p:pic>
      <p:sp>
        <p:nvSpPr>
          <p:cNvPr id="3" name="矩形 2"/>
          <p:cNvSpPr/>
          <p:nvPr/>
        </p:nvSpPr>
        <p:spPr bwMode="auto">
          <a:xfrm>
            <a:off x="6687473" y="10565060"/>
            <a:ext cx="753984" cy="144016"/>
          </a:xfrm>
          <a:prstGeom prst="rect">
            <a:avLst/>
          </a:prstGeom>
          <a:solidFill>
            <a:srgbClr val="FEFFF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1" lang="en-US" altLang="zh-CN" sz="1000" b="0" i="0" u="none" strike="noStrike" cap="none" normalizeH="0" baseline="0" dirty="0">
                <a:ln>
                  <a:noFill/>
                </a:ln>
                <a:solidFill>
                  <a:srgbClr val="181710"/>
                </a:solidFill>
                <a:effectLst/>
                <a:latin typeface="Swis721 Cn BT" panose="020B0506020202030204" pitchFamily="34" charset="0"/>
                <a:ea typeface="GulimChe" panose="020B0609000101010101" pitchFamily="49" charset="-127"/>
              </a:rPr>
              <a:t>52472696</a:t>
            </a:r>
            <a:endParaRPr kumimoji="1" lang="zh-CN" altLang="en-US" sz="1000" b="0" i="0" u="none" strike="noStrike" cap="none" normalizeH="0" baseline="0" dirty="0">
              <a:ln>
                <a:noFill/>
              </a:ln>
              <a:solidFill>
                <a:srgbClr val="181710"/>
              </a:solidFill>
              <a:effectLst/>
              <a:latin typeface="Swis721 Cn BT" panose="020B0506020202030204" pitchFamily="34" charset="0"/>
              <a:ea typeface="GulimChe" panose="020B0609000101010101" pitchFamily="49" charset="-127"/>
            </a:endParaRPr>
          </a:p>
        </p:txBody>
      </p:sp>
      <p:pic>
        <p:nvPicPr>
          <p:cNvPr id="18" name="图片 17"/>
          <p:cNvPicPr>
            <a:picLocks noChangeAspect="1"/>
          </p:cNvPicPr>
          <p:nvPr/>
        </p:nvPicPr>
        <p:blipFill rotWithShape="1">
          <a:blip r:embed="rId3">
            <a:duotone>
              <a:schemeClr val="bg2">
                <a:shade val="45000"/>
                <a:satMod val="135000"/>
              </a:schemeClr>
              <a:prstClr val="white"/>
            </a:duotone>
          </a:blip>
          <a:srcRect l="57726" t="24432" r="5764" b="34882"/>
          <a:stretch>
            <a:fillRect/>
          </a:stretch>
        </p:blipFill>
        <p:spPr>
          <a:xfrm>
            <a:off x="11141026" y="6697583"/>
            <a:ext cx="5524574" cy="4351417"/>
          </a:xfrm>
          <a:prstGeom prst="rect">
            <a:avLst/>
          </a:prstGeom>
        </p:spPr>
      </p:pic>
      <p:sp>
        <p:nvSpPr>
          <p:cNvPr id="4" name="Text Box 12"/>
          <p:cNvSpPr txBox="1">
            <a:spLocks noChangeArrowheads="1"/>
          </p:cNvSpPr>
          <p:nvPr/>
        </p:nvSpPr>
        <p:spPr bwMode="auto">
          <a:xfrm>
            <a:off x="12129120" y="2106155"/>
            <a:ext cx="4680520" cy="1600438"/>
          </a:xfrm>
          <a:prstGeom prst="rect">
            <a:avLst/>
          </a:prstGeom>
          <a:noFill/>
          <a:ln>
            <a:noFill/>
          </a:ln>
        </p:spPr>
        <p:txBody>
          <a:bodyPr wrap="square">
            <a:spAutoFit/>
          </a:bodyPr>
          <a:lstStyle>
            <a:lvl1pPr eaLnBrk="0" hangingPunct="0">
              <a:defRPr kumimoji="1" sz="1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1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1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1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1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9pPr>
          </a:lstStyle>
          <a:p>
            <a:endParaRPr lang="zh-CN" altLang="en-US" dirty="0"/>
          </a:p>
          <a:p>
            <a:pPr algn="ctr" defTabSz="1203325">
              <a:lnSpc>
                <a:spcPct val="200000"/>
              </a:lnSpc>
            </a:pPr>
            <a:r>
              <a:rPr lang="zh-CN" altLang="en-US" b="1" dirty="0">
                <a:solidFill>
                  <a:schemeClr val="bg1"/>
                </a:solidFill>
                <a:latin typeface="宋体" panose="02010600030101010101" pitchFamily="2" charset="-122"/>
                <a:sym typeface="+mn-ea"/>
              </a:rPr>
              <a:t>高淳城北商务区控制性详细规划NJGCb030-02规划管理</a:t>
            </a:r>
            <a:r>
              <a:rPr lang="zh-CN" altLang="en-US" b="1" dirty="0" smtClean="0">
                <a:solidFill>
                  <a:schemeClr val="bg1"/>
                </a:solidFill>
                <a:latin typeface="宋体" panose="02010600030101010101" pitchFamily="2" charset="-122"/>
                <a:sym typeface="+mn-ea"/>
              </a:rPr>
              <a:t>单元</a:t>
            </a:r>
            <a:r>
              <a:rPr lang="zh-CN" altLang="en-US" b="1" dirty="0">
                <a:solidFill>
                  <a:schemeClr val="bg1"/>
                </a:solidFill>
                <a:latin typeface="宋体" panose="02010600030101010101" pitchFamily="2" charset="-122"/>
                <a:sym typeface="+mn-ea"/>
              </a:rPr>
              <a:t>及</a:t>
            </a:r>
            <a:r>
              <a:rPr lang="zh-CN" altLang="en-US" b="1" dirty="0" smtClean="0">
                <a:solidFill>
                  <a:schemeClr val="bg1"/>
                </a:solidFill>
                <a:latin typeface="宋体" panose="02010600030101010101" pitchFamily="2" charset="-122"/>
                <a:sym typeface="+mn-ea"/>
              </a:rPr>
              <a:t>高淳</a:t>
            </a:r>
            <a:r>
              <a:rPr lang="zh-CN" altLang="en-US" b="1" dirty="0">
                <a:solidFill>
                  <a:schemeClr val="bg1"/>
                </a:solidFill>
                <a:latin typeface="宋体" panose="02010600030101010101" pitchFamily="2" charset="-122"/>
                <a:sym typeface="+mn-ea"/>
              </a:rPr>
              <a:t>老城区控制性详细规划NJGCb040-12规划管理单元图</a:t>
            </a:r>
            <a:r>
              <a:rPr lang="zh-CN" altLang="en-US" b="1" dirty="0" smtClean="0">
                <a:solidFill>
                  <a:schemeClr val="bg1"/>
                </a:solidFill>
                <a:latin typeface="宋体" panose="02010600030101010101" pitchFamily="2" charset="-122"/>
                <a:sym typeface="+mn-ea"/>
              </a:rPr>
              <a:t>则技术深化</a:t>
            </a:r>
            <a:endParaRPr lang="zh-CN" altLang="en-US" b="1" dirty="0">
              <a:solidFill>
                <a:schemeClr val="bg1"/>
              </a:solidFill>
              <a:latin typeface="宋体" panose="02010600030101010101" pitchFamily="2" charset="-122"/>
              <a:ea typeface="宋体" panose="02010600030101010101" pitchFamily="2" charset="-122"/>
            </a:endParaRPr>
          </a:p>
        </p:txBody>
      </p:sp>
      <p:sp>
        <p:nvSpPr>
          <p:cNvPr id="12" name="Rectangle 9"/>
          <p:cNvSpPr>
            <a:spLocks noChangeArrowheads="1"/>
          </p:cNvSpPr>
          <p:nvPr/>
        </p:nvSpPr>
        <p:spPr bwMode="auto">
          <a:xfrm>
            <a:off x="17549813" y="523875"/>
            <a:ext cx="3500437" cy="4121128"/>
          </a:xfrm>
          <a:prstGeom prst="rect">
            <a:avLst/>
          </a:prstGeom>
          <a:noFill/>
          <a:ln>
            <a:noFill/>
          </a:ln>
        </p:spPr>
        <p:txBody>
          <a:bodyPr lIns="0" tIns="0" rIns="0" bIns="0">
            <a:spAutoFit/>
          </a:bodyPr>
          <a:lstStyle/>
          <a:p>
            <a:pPr indent="304800" algn="just">
              <a:lnSpc>
                <a:spcPct val="140000"/>
              </a:lnSpc>
              <a:defRPr/>
            </a:pPr>
            <a:endParaRPr lang="en-US" altLang="zh-CN" dirty="0">
              <a:latin typeface="黑体" panose="02010609060101010101" pitchFamily="2" charset="-122"/>
              <a:ea typeface="黑体" panose="02010609060101010101" pitchFamily="2" charset="-122"/>
            </a:endParaRPr>
          </a:p>
          <a:p>
            <a:pPr indent="304800" algn="just">
              <a:lnSpc>
                <a:spcPct val="140000"/>
              </a:lnSpc>
              <a:defRPr/>
            </a:pPr>
            <a:r>
              <a:rPr lang="zh-CN" altLang="en-US" dirty="0">
                <a:latin typeface="黑体" panose="02010609060101010101" pitchFamily="2" charset="-122"/>
                <a:ea typeface="黑体" panose="02010609060101010101" pitchFamily="2" charset="-122"/>
              </a:rPr>
              <a:t>前言</a:t>
            </a:r>
          </a:p>
          <a:p>
            <a:pPr indent="304800" algn="just">
              <a:lnSpc>
                <a:spcPct val="140000"/>
              </a:lnSpc>
              <a:defRPr/>
            </a:pPr>
            <a:endParaRPr lang="zh-CN" altLang="en-US" sz="900" dirty="0">
              <a:latin typeface="+mj-ea"/>
              <a:ea typeface="+mj-ea"/>
            </a:endParaRPr>
          </a:p>
          <a:p>
            <a:pPr indent="323850">
              <a:lnSpc>
                <a:spcPct val="150000"/>
              </a:lnSpc>
              <a:defRPr/>
            </a:pPr>
            <a:r>
              <a:rPr lang="zh-CN" altLang="en-US" sz="1200" dirty="0">
                <a:latin typeface="宋体" panose="02010600030101010101" pitchFamily="2" charset="-122"/>
                <a:ea typeface="宋体" panose="02010600030101010101" pitchFamily="2" charset="-122"/>
              </a:rPr>
              <a:t>为促进土地资源集约利用，优化用地布局，提升居住品质</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南京市规划和自然资源局会同高淳人民政府组织开展了</a:t>
            </a:r>
            <a:r>
              <a:rPr lang="zh-CN" altLang="en-US" sz="1200" dirty="0">
                <a:latin typeface="宋体" panose="02010600030101010101" pitchFamily="2" charset="-122"/>
                <a:sym typeface="+mn-ea"/>
              </a:rPr>
              <a:t>高淳城北商务区控制性详细规划NJGCb030-02规划管理单元图</a:t>
            </a:r>
            <a:r>
              <a:rPr lang="zh-CN" altLang="en-US" sz="1200" dirty="0" smtClean="0">
                <a:latin typeface="宋体" panose="02010600030101010101" pitchFamily="2" charset="-122"/>
                <a:sym typeface="+mn-ea"/>
              </a:rPr>
              <a:t>则及高淳</a:t>
            </a:r>
            <a:r>
              <a:rPr lang="zh-CN" altLang="en-US" sz="1200" dirty="0">
                <a:latin typeface="宋体" panose="02010600030101010101" pitchFamily="2" charset="-122"/>
                <a:sym typeface="+mn-ea"/>
              </a:rPr>
              <a:t>老城区控制性详细规划NJGCb040-12规划管理单元图</a:t>
            </a:r>
            <a:r>
              <a:rPr lang="zh-CN" altLang="en-US" sz="1200" dirty="0" smtClean="0">
                <a:latin typeface="宋体" panose="02010600030101010101" pitchFamily="2" charset="-122"/>
                <a:sym typeface="+mn-ea"/>
              </a:rPr>
              <a:t>则技术深化</a:t>
            </a:r>
            <a:r>
              <a:rPr lang="zh-CN" altLang="en-US" sz="1200" dirty="0" smtClean="0">
                <a:latin typeface="宋体" panose="02010600030101010101" pitchFamily="2" charset="-122"/>
                <a:ea typeface="宋体" panose="02010600030101010101" pitchFamily="2" charset="-122"/>
              </a:rPr>
              <a:t>工作</a:t>
            </a:r>
            <a:r>
              <a:rPr lang="zh-CN" altLang="en-US" sz="1200" dirty="0">
                <a:latin typeface="宋体" panose="02010600030101010101" pitchFamily="2" charset="-122"/>
              </a:rPr>
              <a:t>。</a:t>
            </a:r>
          </a:p>
          <a:p>
            <a:pPr indent="323850">
              <a:lnSpc>
                <a:spcPct val="150000"/>
              </a:lnSpc>
              <a:defRPr/>
            </a:pPr>
            <a:r>
              <a:rPr lang="zh-CN" altLang="en-US" sz="1200" dirty="0">
                <a:latin typeface="宋体" panose="02010600030101010101" pitchFamily="2" charset="-122"/>
                <a:ea typeface="宋体" panose="02010600030101010101" pitchFamily="2" charset="-122"/>
              </a:rPr>
              <a:t>根据</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中华人民共和国城乡规划法</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，现将</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南京市高淳城北商务区（</a:t>
            </a:r>
            <a:r>
              <a:rPr lang="en-US" altLang="zh-CN" sz="1200" dirty="0">
                <a:latin typeface="宋体" panose="02010600030101010101" pitchFamily="2" charset="-122"/>
                <a:ea typeface="宋体" panose="02010600030101010101" pitchFamily="2" charset="-122"/>
              </a:rPr>
              <a:t>NJGCb030</a:t>
            </a:r>
            <a:r>
              <a:rPr lang="zh-CN" altLang="en-US" sz="1200" dirty="0">
                <a:latin typeface="宋体" panose="02010600030101010101" pitchFamily="2" charset="-122"/>
                <a:ea typeface="宋体" panose="02010600030101010101" pitchFamily="2" charset="-122"/>
              </a:rPr>
              <a:t>）控制性详细规划</a:t>
            </a:r>
            <a:r>
              <a:rPr lang="en-US" altLang="zh-CN" sz="1200" dirty="0">
                <a:latin typeface="宋体" panose="02010600030101010101" pitchFamily="2" charset="-122"/>
                <a:ea typeface="宋体" panose="02010600030101010101" pitchFamily="2" charset="-122"/>
              </a:rPr>
              <a:t>》 NJGCb030-0</a:t>
            </a:r>
            <a:r>
              <a:rPr lang="en-US" sz="1200" dirty="0">
                <a:latin typeface="宋体" panose="02010600030101010101" pitchFamily="2" charset="-122"/>
                <a:ea typeface="宋体" panose="02010600030101010101" pitchFamily="2" charset="-122"/>
              </a:rPr>
              <a:t>2</a:t>
            </a:r>
            <a:r>
              <a:rPr lang="zh-CN" altLang="en-US" sz="1200" dirty="0">
                <a:latin typeface="宋体" panose="02010600030101010101" pitchFamily="2" charset="-122"/>
                <a:ea typeface="宋体" panose="02010600030101010101" pitchFamily="2" charset="-122"/>
              </a:rPr>
              <a:t>规划管理单元图则和</a:t>
            </a:r>
            <a:r>
              <a:rPr lang="en-US" altLang="zh-CN" sz="1200" dirty="0">
                <a:latin typeface="宋体" panose="02010600030101010101" pitchFamily="2" charset="-122"/>
                <a:sym typeface="+mn-ea"/>
              </a:rPr>
              <a:t>《</a:t>
            </a:r>
            <a:r>
              <a:rPr lang="zh-CN" altLang="en-US" sz="1200" dirty="0">
                <a:latin typeface="宋体" panose="02010600030101010101" pitchFamily="2" charset="-122"/>
                <a:sym typeface="+mn-ea"/>
              </a:rPr>
              <a:t>南京市高淳老城区（</a:t>
            </a:r>
            <a:r>
              <a:rPr lang="en-US" altLang="zh-CN" sz="1200" dirty="0">
                <a:latin typeface="宋体" panose="02010600030101010101" pitchFamily="2" charset="-122"/>
                <a:sym typeface="+mn-ea"/>
              </a:rPr>
              <a:t>NJGCb040</a:t>
            </a:r>
            <a:r>
              <a:rPr lang="zh-CN" altLang="en-US" sz="1200" dirty="0">
                <a:latin typeface="宋体" panose="02010600030101010101" pitchFamily="2" charset="-122"/>
                <a:sym typeface="+mn-ea"/>
              </a:rPr>
              <a:t>）控制性详细规划</a:t>
            </a:r>
            <a:r>
              <a:rPr lang="en-US" altLang="zh-CN" sz="1200" dirty="0">
                <a:latin typeface="宋体" panose="02010600030101010101" pitchFamily="2" charset="-122"/>
                <a:sym typeface="+mn-ea"/>
              </a:rPr>
              <a:t>》 NJGCb040-12</a:t>
            </a:r>
            <a:r>
              <a:rPr lang="zh-CN" altLang="en-US" sz="1200" dirty="0">
                <a:latin typeface="宋体" panose="02010600030101010101" pitchFamily="2" charset="-122"/>
                <a:sym typeface="+mn-ea"/>
              </a:rPr>
              <a:t>规划管理单元图</a:t>
            </a:r>
            <a:r>
              <a:rPr lang="zh-CN" altLang="en-US" sz="1200" dirty="0" smtClean="0">
                <a:latin typeface="宋体" panose="02010600030101010101" pitchFamily="2" charset="-122"/>
                <a:sym typeface="+mn-ea"/>
              </a:rPr>
              <a:t>则技术深化</a:t>
            </a:r>
            <a:r>
              <a:rPr lang="zh-CN" altLang="en-US" sz="1200" dirty="0" smtClean="0">
                <a:latin typeface="宋体" panose="02010600030101010101" pitchFamily="2" charset="-122"/>
                <a:ea typeface="宋体" panose="02010600030101010101" pitchFamily="2" charset="-122"/>
              </a:rPr>
              <a:t>成果</a:t>
            </a:r>
            <a:r>
              <a:rPr lang="zh-CN" altLang="en-US" sz="1200" dirty="0">
                <a:latin typeface="宋体" panose="02010600030101010101" pitchFamily="2" charset="-122"/>
                <a:ea typeface="宋体" panose="02010600030101010101" pitchFamily="2" charset="-122"/>
              </a:rPr>
              <a:t>向社会予以公布。</a:t>
            </a:r>
          </a:p>
        </p:txBody>
      </p:sp>
      <p:sp>
        <p:nvSpPr>
          <p:cNvPr id="13" name="Rectangle 61"/>
          <p:cNvSpPr>
            <a:spLocks noChangeArrowheads="1"/>
          </p:cNvSpPr>
          <p:nvPr/>
        </p:nvSpPr>
        <p:spPr bwMode="auto">
          <a:xfrm>
            <a:off x="17549858" y="6600727"/>
            <a:ext cx="3571900" cy="4288162"/>
          </a:xfrm>
          <a:prstGeom prst="rect">
            <a:avLst/>
          </a:prstGeom>
          <a:noFill/>
          <a:ln w="9525">
            <a:noFill/>
            <a:miter lim="800000"/>
          </a:ln>
        </p:spPr>
        <p:txBody>
          <a:bodyPr wrap="square" lIns="0" tIns="0" rIns="0" bIns="0">
            <a:spAutoFit/>
          </a:bodyPr>
          <a:lstStyle/>
          <a:p>
            <a:pPr>
              <a:lnSpc>
                <a:spcPct val="250000"/>
              </a:lnSpc>
              <a:defRPr/>
            </a:pPr>
            <a:r>
              <a:rPr lang="zh-CN" altLang="en-US" dirty="0">
                <a:latin typeface="黑体" panose="02010609060101010101" pitchFamily="2" charset="-122"/>
                <a:ea typeface="黑体" panose="02010609060101010101" pitchFamily="2" charset="-122"/>
              </a:rPr>
              <a:t>说明</a:t>
            </a:r>
            <a:endParaRPr lang="en-US" altLang="zh-CN" sz="900" dirty="0">
              <a:latin typeface="宋体" panose="02010600030101010101" pitchFamily="2" charset="-122"/>
            </a:endParaRPr>
          </a:p>
          <a:p>
            <a:pPr>
              <a:lnSpc>
                <a:spcPct val="150000"/>
              </a:lnSpc>
              <a:defRPr/>
            </a:pPr>
            <a:r>
              <a:rPr lang="en-US" altLang="zh-CN" sz="1200" dirty="0">
                <a:latin typeface="宋体" panose="02010600030101010101" pitchFamily="2" charset="-122"/>
              </a:rPr>
              <a:t>1</a:t>
            </a:r>
            <a:r>
              <a:rPr lang="zh-CN" altLang="en-US" sz="1200" dirty="0">
                <a:latin typeface="宋体" panose="02010600030101010101" pitchFamily="2" charset="-122"/>
              </a:rPr>
              <a:t>、本材料是为方便公众了解城市规划而制作的参考性文件。</a:t>
            </a:r>
          </a:p>
          <a:p>
            <a:pPr>
              <a:lnSpc>
                <a:spcPct val="150000"/>
              </a:lnSpc>
              <a:defRPr/>
            </a:pPr>
            <a:r>
              <a:rPr lang="en-US" altLang="zh-CN" sz="1200" dirty="0">
                <a:latin typeface="宋体" panose="02010600030101010101" pitchFamily="2" charset="-122"/>
              </a:rPr>
              <a:t>2</a:t>
            </a:r>
            <a:r>
              <a:rPr lang="zh-CN" altLang="en-US" sz="1200" dirty="0">
                <a:latin typeface="宋体" panose="02010600030101010101" pitchFamily="2" charset="-122"/>
              </a:rPr>
              <a:t>、控制性详细规划是城市发展的控制与引导性文件，不代表具体的项目实施计划和实施方案。一旦有建设行为，应依据批准的具体项目建设方案实施。</a:t>
            </a:r>
          </a:p>
          <a:p>
            <a:pPr>
              <a:lnSpc>
                <a:spcPct val="150000"/>
              </a:lnSpc>
              <a:defRPr/>
            </a:pPr>
            <a:r>
              <a:rPr lang="en-US" altLang="zh-CN" sz="1200" dirty="0">
                <a:latin typeface="宋体" panose="02010600030101010101" pitchFamily="2" charset="-122"/>
              </a:rPr>
              <a:t>3</a:t>
            </a:r>
            <a:r>
              <a:rPr lang="zh-CN" altLang="en-US" sz="1200" dirty="0">
                <a:latin typeface="宋体" panose="02010600030101010101" pitchFamily="2" charset="-122"/>
              </a:rPr>
              <a:t>、城市规划是不断优化更新的过程，规划内容以南京市规划和自然资源局存档备查的最新版本为准，同一地区同内容深度规划若有更新，南京市规划和自然资源局将依法在网站上公布，本材料自动作废。</a:t>
            </a:r>
          </a:p>
          <a:p>
            <a:pPr>
              <a:lnSpc>
                <a:spcPct val="150000"/>
              </a:lnSpc>
              <a:defRPr/>
            </a:pPr>
            <a:r>
              <a:rPr lang="en-US" altLang="zh-CN" sz="1200" dirty="0">
                <a:latin typeface="宋体" panose="02010600030101010101" pitchFamily="2" charset="-122"/>
              </a:rPr>
              <a:t>4</a:t>
            </a:r>
            <a:r>
              <a:rPr lang="zh-CN" altLang="en-US" sz="1200" dirty="0">
                <a:latin typeface="宋体" panose="02010600030101010101" pitchFamily="2" charset="-122"/>
              </a:rPr>
              <a:t>、本材料版权及解释权归南京市规划和自然资源局</a:t>
            </a:r>
          </a:p>
          <a:p>
            <a:pPr>
              <a:lnSpc>
                <a:spcPct val="150000"/>
              </a:lnSpc>
              <a:defRPr/>
            </a:pPr>
            <a:r>
              <a:rPr lang="zh-CN" altLang="en-US" sz="1200" dirty="0">
                <a:latin typeface="宋体" panose="02010600030101010101" pitchFamily="2" charset="-122"/>
              </a:rPr>
              <a:t>所有，未取得版权人的书面授权，谢绝改变、分发、发布或使用本材料图文资料。</a:t>
            </a:r>
            <a:endParaRPr lang="en-US" altLang="zh-CN" sz="1200" dirty="0">
              <a:latin typeface="宋体" panose="02010600030101010101" pitchFamily="2" charset="-122"/>
            </a:endParaRPr>
          </a:p>
          <a:p>
            <a:pPr>
              <a:lnSpc>
                <a:spcPct val="150000"/>
              </a:lnSpc>
            </a:pPr>
            <a:endParaRPr lang="zh-CN" altLang="en-US" sz="1000" dirty="0">
              <a:latin typeface="华文细黑" panose="02010600040101010101" pitchFamily="2" charset="-122"/>
              <a:ea typeface="华文细黑" panose="02010600040101010101" pitchFamily="2" charset="-122"/>
            </a:endParaRPr>
          </a:p>
          <a:p>
            <a:pPr algn="just">
              <a:lnSpc>
                <a:spcPct val="150000"/>
              </a:lnSpc>
            </a:pPr>
            <a:endParaRPr lang="zh-CN" altLang="en-US" sz="1000" dirty="0">
              <a:latin typeface="宋体" panose="02010600030101010101" pitchFamily="2" charset="-122"/>
            </a:endParaRPr>
          </a:p>
        </p:txBody>
      </p:sp>
      <p:sp>
        <p:nvSpPr>
          <p:cNvPr id="14" name="Text Box 6"/>
          <p:cNvSpPr txBox="1">
            <a:spLocks noChangeArrowheads="1"/>
          </p:cNvSpPr>
          <p:nvPr/>
        </p:nvSpPr>
        <p:spPr bwMode="auto">
          <a:xfrm>
            <a:off x="11141075" y="9502775"/>
            <a:ext cx="5524500" cy="630238"/>
          </a:xfrm>
          <a:prstGeom prst="rect">
            <a:avLst/>
          </a:prstGeom>
          <a:noFill/>
          <a:ln w="9525">
            <a:noFill/>
            <a:miter lim="800000"/>
          </a:ln>
        </p:spPr>
        <p:txBody>
          <a:bodyPr>
            <a:spAutoFit/>
          </a:bodyPr>
          <a:lstStyle/>
          <a:p>
            <a:pPr algn="ctr">
              <a:spcBef>
                <a:spcPct val="50000"/>
              </a:spcBef>
            </a:pPr>
            <a:r>
              <a:rPr lang="zh-CN" altLang="en-US" dirty="0">
                <a:latin typeface="黑体" panose="02010609060101010101" pitchFamily="2" charset="-122"/>
                <a:ea typeface="黑体" panose="02010609060101010101" pitchFamily="2" charset="-122"/>
              </a:rPr>
              <a:t>南京市规划和自然资源局</a:t>
            </a:r>
            <a:endParaRPr lang="en-US" altLang="zh-CN" dirty="0">
              <a:latin typeface="黑体" panose="02010609060101010101" pitchFamily="2" charset="-122"/>
              <a:ea typeface="黑体" panose="02010609060101010101" pitchFamily="2" charset="-122"/>
            </a:endParaRPr>
          </a:p>
          <a:p>
            <a:pPr algn="ctr">
              <a:spcBef>
                <a:spcPct val="50000"/>
              </a:spcBef>
            </a:pPr>
            <a:r>
              <a:rPr lang="zh-CN" altLang="en-US" dirty="0">
                <a:latin typeface="黑体" panose="02010609060101010101" pitchFamily="2" charset="-122"/>
                <a:ea typeface="黑体" panose="02010609060101010101" pitchFamily="2" charset="-122"/>
              </a:rPr>
              <a:t>二</a:t>
            </a:r>
            <a:r>
              <a:rPr lang="en-US" altLang="zh-CN" dirty="0">
                <a:latin typeface="黑体" panose="02010609060101010101" pitchFamily="2" charset="-122"/>
                <a:ea typeface="黑体" panose="02010609060101010101" pitchFamily="2" charset="-122"/>
              </a:rPr>
              <a:t>O</a:t>
            </a:r>
            <a:r>
              <a:rPr lang="zh-CN" altLang="en-US" dirty="0">
                <a:latin typeface="黑体" panose="02010609060101010101" pitchFamily="2" charset="-122"/>
                <a:ea typeface="黑体" panose="02010609060101010101" pitchFamily="2" charset="-122"/>
              </a:rPr>
              <a:t>二一年八月</a:t>
            </a:r>
          </a:p>
        </p:txBody>
      </p:sp>
      <p:sp>
        <p:nvSpPr>
          <p:cNvPr id="11" name="文本框 10"/>
          <p:cNvSpPr txBox="1"/>
          <p:nvPr/>
        </p:nvSpPr>
        <p:spPr>
          <a:xfrm>
            <a:off x="6687473" y="9801520"/>
            <a:ext cx="1989802" cy="1015663"/>
          </a:xfrm>
          <a:prstGeom prst="rect">
            <a:avLst/>
          </a:prstGeom>
          <a:solidFill>
            <a:srgbClr val="FEFFF1"/>
          </a:solidFill>
        </p:spPr>
        <p:txBody>
          <a:bodyPr wrap="square" rtlCol="0">
            <a:spAutoFit/>
          </a:bodyPr>
          <a:lstStyle/>
          <a:p>
            <a:pPr>
              <a:lnSpc>
                <a:spcPct val="150000"/>
              </a:lnSpc>
            </a:pPr>
            <a:r>
              <a:rPr lang="zh-CN" altLang="en-US" sz="1000" dirty="0">
                <a:latin typeface="黑体" panose="02010609060101010101" pitchFamily="2" charset="-122"/>
                <a:ea typeface="黑体" panose="02010609060101010101" pitchFamily="2" charset="-122"/>
              </a:rPr>
              <a:t>南京市鼓楼区中山路</a:t>
            </a:r>
            <a:r>
              <a:rPr lang="en-US" altLang="zh-CN" sz="1000" dirty="0">
                <a:latin typeface="黑体" panose="02010609060101010101" pitchFamily="2" charset="-122"/>
                <a:ea typeface="黑体" panose="02010609060101010101" pitchFamily="2" charset="-122"/>
              </a:rPr>
              <a:t>171</a:t>
            </a:r>
            <a:r>
              <a:rPr lang="zh-CN" altLang="en-US" sz="1000" dirty="0">
                <a:latin typeface="黑体" panose="02010609060101010101" pitchFamily="2" charset="-122"/>
                <a:ea typeface="黑体" panose="02010609060101010101" pitchFamily="2" charset="-122"/>
              </a:rPr>
              <a:t>号</a:t>
            </a:r>
            <a:endParaRPr lang="en-US" altLang="zh-CN" sz="1000" dirty="0">
              <a:latin typeface="黑体" panose="02010609060101010101" pitchFamily="2" charset="-122"/>
              <a:ea typeface="黑体" panose="02010609060101010101" pitchFamily="2" charset="-122"/>
            </a:endParaRPr>
          </a:p>
          <a:p>
            <a:pPr>
              <a:lnSpc>
                <a:spcPct val="150000"/>
              </a:lnSpc>
            </a:pPr>
            <a:r>
              <a:rPr lang="en-US" altLang="zh-CN" sz="1000" dirty="0">
                <a:latin typeface="黑体" panose="02010609060101010101" pitchFamily="2" charset="-122"/>
                <a:ea typeface="黑体" panose="02010609060101010101" pitchFamily="2" charset="-122"/>
              </a:rPr>
              <a:t>210005</a:t>
            </a:r>
          </a:p>
          <a:p>
            <a:pPr>
              <a:lnSpc>
                <a:spcPct val="150000"/>
              </a:lnSpc>
            </a:pPr>
            <a:r>
              <a:rPr lang="en-US" altLang="zh-CN" sz="1000" dirty="0">
                <a:latin typeface="黑体" panose="02010609060101010101" pitchFamily="2" charset="-122"/>
                <a:ea typeface="黑体" panose="02010609060101010101" pitchFamily="2" charset="-122"/>
              </a:rPr>
              <a:t>http://ghj.nanjing.gov.cn </a:t>
            </a:r>
          </a:p>
          <a:p>
            <a:pPr>
              <a:lnSpc>
                <a:spcPct val="150000"/>
              </a:lnSpc>
            </a:pPr>
            <a:r>
              <a:rPr lang="en-US" altLang="zh-CN" sz="1000" dirty="0">
                <a:latin typeface="黑体" panose="02010609060101010101" pitchFamily="2" charset="-122"/>
                <a:ea typeface="黑体" panose="02010609060101010101" pitchFamily="2" charset="-122"/>
              </a:rPr>
              <a:t>025-56861957</a:t>
            </a:r>
            <a:endParaRPr lang="zh-CN" altLang="en-US" sz="1000" dirty="0">
              <a:latin typeface="黑体" panose="02010609060101010101" pitchFamily="2" charset="-122"/>
              <a:ea typeface="黑体" panose="02010609060101010101" pitchFamily="2" charset="-122"/>
            </a:endParaRPr>
          </a:p>
        </p:txBody>
      </p:sp>
      <p:sp>
        <p:nvSpPr>
          <p:cNvPr id="16" name="文本框 15"/>
          <p:cNvSpPr txBox="1"/>
          <p:nvPr/>
        </p:nvSpPr>
        <p:spPr>
          <a:xfrm>
            <a:off x="5864424" y="9801520"/>
            <a:ext cx="864096" cy="979564"/>
          </a:xfrm>
          <a:prstGeom prst="rect">
            <a:avLst/>
          </a:prstGeom>
          <a:solidFill>
            <a:srgbClr val="FEFFF1"/>
          </a:solidFill>
        </p:spPr>
        <p:txBody>
          <a:bodyPr wrap="square" rtlCol="0">
            <a:spAutoFit/>
          </a:bodyPr>
          <a:lstStyle/>
          <a:p>
            <a:pPr marL="171450" indent="-171450">
              <a:lnSpc>
                <a:spcPct val="150000"/>
              </a:lnSpc>
              <a:buFont typeface="Arial" panose="020B0604020202020204" pitchFamily="34" charset="0"/>
              <a:buChar char="•"/>
            </a:pPr>
            <a:r>
              <a:rPr lang="zh-CN" altLang="en-US" sz="1000" dirty="0">
                <a:latin typeface="黑体" panose="02010609060101010101" pitchFamily="2" charset="-122"/>
                <a:ea typeface="黑体" panose="02010609060101010101" pitchFamily="2" charset="-122"/>
              </a:rPr>
              <a:t>地    址：</a:t>
            </a:r>
            <a:endParaRPr lang="en-US" altLang="zh-CN" sz="1000" dirty="0">
              <a:latin typeface="黑体" panose="02010609060101010101" pitchFamily="2" charset="-122"/>
              <a:ea typeface="黑体" panose="02010609060101010101" pitchFamily="2" charset="-122"/>
            </a:endParaRPr>
          </a:p>
          <a:p>
            <a:pPr marL="171450" indent="-171450">
              <a:lnSpc>
                <a:spcPct val="150000"/>
              </a:lnSpc>
              <a:buFont typeface="Arial" panose="020B0604020202020204" pitchFamily="34" charset="0"/>
              <a:buChar char="•"/>
            </a:pPr>
            <a:r>
              <a:rPr lang="zh-CN" altLang="en-US" sz="1000" dirty="0">
                <a:latin typeface="黑体" panose="02010609060101010101" pitchFamily="2" charset="-122"/>
                <a:ea typeface="黑体" panose="02010609060101010101" pitchFamily="2" charset="-122"/>
              </a:rPr>
              <a:t>邮    编：</a:t>
            </a:r>
            <a:endParaRPr lang="en-US" altLang="zh-CN" sz="1000" dirty="0">
              <a:latin typeface="黑体" panose="02010609060101010101" pitchFamily="2" charset="-122"/>
              <a:ea typeface="黑体" panose="02010609060101010101" pitchFamily="2" charset="-122"/>
            </a:endParaRPr>
          </a:p>
          <a:p>
            <a:pPr marL="171450" indent="-171450">
              <a:lnSpc>
                <a:spcPct val="150000"/>
              </a:lnSpc>
              <a:buFont typeface="Arial" panose="020B0604020202020204" pitchFamily="34" charset="0"/>
              <a:buChar char="•"/>
            </a:pPr>
            <a:r>
              <a:rPr lang="zh-CN" altLang="en-US" sz="1000" dirty="0">
                <a:latin typeface="黑体" panose="02010609060101010101" pitchFamily="2" charset="-122"/>
                <a:ea typeface="黑体" panose="02010609060101010101" pitchFamily="2" charset="-122"/>
              </a:rPr>
              <a:t>网    址：</a:t>
            </a:r>
            <a:endParaRPr lang="en-US" altLang="zh-CN" sz="1000" dirty="0">
              <a:latin typeface="黑体" panose="02010609060101010101" pitchFamily="2" charset="-122"/>
              <a:ea typeface="黑体" panose="02010609060101010101" pitchFamily="2" charset="-122"/>
            </a:endParaRPr>
          </a:p>
          <a:p>
            <a:pPr marL="171450" indent="-171450">
              <a:lnSpc>
                <a:spcPct val="150000"/>
              </a:lnSpc>
              <a:buFont typeface="Arial" panose="020B0604020202020204" pitchFamily="34" charset="0"/>
              <a:buChar char="•"/>
            </a:pPr>
            <a:r>
              <a:rPr lang="zh-CN" altLang="en-US" sz="1000" dirty="0">
                <a:latin typeface="黑体" panose="02010609060101010101" pitchFamily="2" charset="-122"/>
                <a:ea typeface="黑体" panose="02010609060101010101" pitchFamily="2" charset="-122"/>
              </a:rPr>
              <a:t>咨询电话：</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 y="0"/>
            <a:ext cx="22096842" cy="11048421"/>
          </a:xfrm>
          <a:prstGeom prst="rect">
            <a:avLst/>
          </a:prstGeom>
        </p:spPr>
      </p:pic>
      <p:sp>
        <p:nvSpPr>
          <p:cNvPr id="36" name="矩形 35">
            <a:extLst>
              <a:ext uri="{FF2B5EF4-FFF2-40B4-BE49-F238E27FC236}">
                <a16:creationId xmlns:a16="http://schemas.microsoft.com/office/drawing/2014/main" id="{68151AD7-326E-494E-97FC-42D43997079F}"/>
              </a:ext>
            </a:extLst>
          </p:cNvPr>
          <p:cNvSpPr/>
          <p:nvPr/>
        </p:nvSpPr>
        <p:spPr>
          <a:xfrm>
            <a:off x="579" y="812112"/>
            <a:ext cx="22096842" cy="10069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22"/>
          </a:p>
        </p:txBody>
      </p:sp>
      <p:sp>
        <p:nvSpPr>
          <p:cNvPr id="3" name="矩形 2"/>
          <p:cNvSpPr/>
          <p:nvPr/>
        </p:nvSpPr>
        <p:spPr>
          <a:xfrm>
            <a:off x="561836" y="1432018"/>
            <a:ext cx="1124093" cy="400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20"/>
          </a:p>
        </p:txBody>
      </p:sp>
      <p:sp>
        <p:nvSpPr>
          <p:cNvPr id="32" name="矩形 31"/>
          <p:cNvSpPr/>
          <p:nvPr/>
        </p:nvSpPr>
        <p:spPr>
          <a:xfrm>
            <a:off x="561836" y="6903308"/>
            <a:ext cx="5241786" cy="2961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20"/>
          </a:p>
        </p:txBody>
      </p:sp>
      <p:sp>
        <p:nvSpPr>
          <p:cNvPr id="6" name="矩形 5"/>
          <p:cNvSpPr/>
          <p:nvPr/>
        </p:nvSpPr>
        <p:spPr>
          <a:xfrm>
            <a:off x="6071968" y="287348"/>
            <a:ext cx="9250757" cy="435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20"/>
          </a:p>
        </p:txBody>
      </p:sp>
      <p:sp>
        <p:nvSpPr>
          <p:cNvPr id="5" name="文本框 4"/>
          <p:cNvSpPr txBox="1"/>
          <p:nvPr/>
        </p:nvSpPr>
        <p:spPr>
          <a:xfrm>
            <a:off x="580" y="163465"/>
            <a:ext cx="22096840" cy="645160"/>
          </a:xfrm>
          <a:prstGeom prst="rect">
            <a:avLst/>
          </a:prstGeom>
          <a:noFill/>
        </p:spPr>
        <p:txBody>
          <a:bodyPr wrap="square" rtlCol="0">
            <a:spAutoFit/>
          </a:bodyPr>
          <a:lstStyle/>
          <a:p>
            <a:pPr algn="ctr">
              <a:lnSpc>
                <a:spcPct val="150000"/>
              </a:lnSpc>
            </a:pPr>
            <a:r>
              <a:rPr lang="en-US" altLang="zh-CN" sz="2400" b="1" dirty="0">
                <a:latin typeface="黑体" panose="02010609060101010101" pitchFamily="2" charset="-122"/>
                <a:ea typeface="黑体" panose="02010609060101010101" pitchFamily="2" charset="-122"/>
              </a:rPr>
              <a:t>《</a:t>
            </a:r>
            <a:r>
              <a:rPr lang="zh-CN" altLang="en-US" sz="2400" b="1" dirty="0">
                <a:latin typeface="黑体" panose="02010609060101010101" pitchFamily="2" charset="-122"/>
                <a:ea typeface="黑体" panose="02010609060101010101" pitchFamily="2" charset="-122"/>
              </a:rPr>
              <a:t>南京市高淳区城北商务区（</a:t>
            </a:r>
            <a:r>
              <a:rPr lang="en-US" altLang="zh-CN" sz="2400" b="1" dirty="0">
                <a:latin typeface="黑体" panose="02010609060101010101" pitchFamily="2" charset="-122"/>
                <a:ea typeface="黑体" panose="02010609060101010101" pitchFamily="2" charset="-122"/>
              </a:rPr>
              <a:t>NJGCb030</a:t>
            </a:r>
            <a:r>
              <a:rPr lang="zh-CN" altLang="en-US" sz="2400" b="1" dirty="0">
                <a:latin typeface="黑体" panose="02010609060101010101" pitchFamily="2" charset="-122"/>
                <a:ea typeface="黑体" panose="02010609060101010101" pitchFamily="2" charset="-122"/>
              </a:rPr>
              <a:t>）控制性详细规划</a:t>
            </a:r>
            <a:r>
              <a:rPr lang="en-US" altLang="zh-CN" sz="2400" b="1" dirty="0">
                <a:latin typeface="黑体" panose="02010609060101010101" pitchFamily="2" charset="-122"/>
                <a:ea typeface="黑体" panose="02010609060101010101" pitchFamily="2" charset="-122"/>
              </a:rPr>
              <a:t>》NJGCb030-02</a:t>
            </a:r>
            <a:r>
              <a:rPr lang="zh-CN" altLang="en-US" sz="2400" b="1" dirty="0">
                <a:latin typeface="黑体" panose="02010609060101010101" pitchFamily="2" charset="-122"/>
                <a:ea typeface="黑体" panose="02010609060101010101" pitchFamily="2" charset="-122"/>
              </a:rPr>
              <a:t>规划管理单元图</a:t>
            </a:r>
            <a:r>
              <a:rPr lang="zh-CN" altLang="en-US" sz="2400" b="1" dirty="0" smtClean="0">
                <a:latin typeface="黑体" panose="02010609060101010101" pitchFamily="2" charset="-122"/>
                <a:ea typeface="黑体" panose="02010609060101010101" pitchFamily="2" charset="-122"/>
              </a:rPr>
              <a:t>则技术深化</a:t>
            </a:r>
            <a:endParaRPr lang="zh-CN" altLang="en-US" sz="2400" b="1" dirty="0">
              <a:latin typeface="黑体" panose="02010609060101010101" pitchFamily="2" charset="-122"/>
              <a:ea typeface="黑体" panose="02010609060101010101" pitchFamily="2" charset="-122"/>
            </a:endParaRPr>
          </a:p>
        </p:txBody>
      </p:sp>
      <p:sp>
        <p:nvSpPr>
          <p:cNvPr id="9" name="任意多边形 8"/>
          <p:cNvSpPr/>
          <p:nvPr/>
        </p:nvSpPr>
        <p:spPr>
          <a:xfrm>
            <a:off x="20971202" y="38236"/>
            <a:ext cx="1081031" cy="420594"/>
          </a:xfrm>
          <a:custGeom>
            <a:avLst/>
            <a:gdLst>
              <a:gd name="connsiteX0" fmla="*/ 0 w 1481137"/>
              <a:gd name="connsiteY0" fmla="*/ 495300 h 576262"/>
              <a:gd name="connsiteX1" fmla="*/ 100012 w 1481137"/>
              <a:gd name="connsiteY1" fmla="*/ 361950 h 576262"/>
              <a:gd name="connsiteX2" fmla="*/ 104775 w 1481137"/>
              <a:gd name="connsiteY2" fmla="*/ 252412 h 576262"/>
              <a:gd name="connsiteX3" fmla="*/ 19050 w 1481137"/>
              <a:gd name="connsiteY3" fmla="*/ 195262 h 576262"/>
              <a:gd name="connsiteX4" fmla="*/ 4762 w 1481137"/>
              <a:gd name="connsiteY4" fmla="*/ 0 h 576262"/>
              <a:gd name="connsiteX5" fmla="*/ 1481137 w 1481137"/>
              <a:gd name="connsiteY5" fmla="*/ 0 h 576262"/>
              <a:gd name="connsiteX6" fmla="*/ 1481137 w 1481137"/>
              <a:gd name="connsiteY6" fmla="*/ 461962 h 576262"/>
              <a:gd name="connsiteX7" fmla="*/ 1209675 w 1481137"/>
              <a:gd name="connsiteY7" fmla="*/ 461962 h 576262"/>
              <a:gd name="connsiteX8" fmla="*/ 1209675 w 1481137"/>
              <a:gd name="connsiteY8" fmla="*/ 576262 h 576262"/>
              <a:gd name="connsiteX9" fmla="*/ 0 w 1481137"/>
              <a:gd name="connsiteY9" fmla="*/ 576262 h 576262"/>
              <a:gd name="connsiteX10" fmla="*/ 0 w 1481137"/>
              <a:gd name="connsiteY10" fmla="*/ 495300 h 57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1137" h="576262">
                <a:moveTo>
                  <a:pt x="0" y="495300"/>
                </a:moveTo>
                <a:lnTo>
                  <a:pt x="100012" y="361950"/>
                </a:lnTo>
                <a:lnTo>
                  <a:pt x="104775" y="252412"/>
                </a:lnTo>
                <a:lnTo>
                  <a:pt x="19050" y="195262"/>
                </a:lnTo>
                <a:lnTo>
                  <a:pt x="4762" y="0"/>
                </a:lnTo>
                <a:lnTo>
                  <a:pt x="1481137" y="0"/>
                </a:lnTo>
                <a:lnTo>
                  <a:pt x="1481137" y="461962"/>
                </a:lnTo>
                <a:lnTo>
                  <a:pt x="1209675" y="461962"/>
                </a:lnTo>
                <a:lnTo>
                  <a:pt x="1209675" y="576262"/>
                </a:lnTo>
                <a:lnTo>
                  <a:pt x="0" y="576262"/>
                </a:lnTo>
                <a:lnTo>
                  <a:pt x="0" y="495300"/>
                </a:lnTo>
                <a:close/>
              </a:path>
            </a:pathLst>
          </a:custGeom>
          <a:solidFill>
            <a:srgbClr val="888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20" dirty="0"/>
          </a:p>
        </p:txBody>
      </p:sp>
      <p:sp>
        <p:nvSpPr>
          <p:cNvPr id="14" name="矩形 13"/>
          <p:cNvSpPr/>
          <p:nvPr/>
        </p:nvSpPr>
        <p:spPr>
          <a:xfrm>
            <a:off x="7553672" y="1564060"/>
            <a:ext cx="6244189" cy="1198880"/>
          </a:xfrm>
          <a:prstGeom prst="rect">
            <a:avLst/>
          </a:prstGeom>
        </p:spPr>
        <p:txBody>
          <a:bodyPr wrap="square">
            <a:spAutoFit/>
          </a:bodyPr>
          <a:lstStyle/>
          <a:p>
            <a:pPr marL="208280" indent="-208280" algn="just">
              <a:lnSpc>
                <a:spcPct val="150000"/>
              </a:lnSpc>
              <a:buFont typeface="Arial" panose="020B0604020202020204" pitchFamily="34" charset="0"/>
              <a:buChar char="•"/>
            </a:pPr>
            <a:r>
              <a:rPr lang="zh-CN" altLang="en-US" sz="1200" b="1" dirty="0">
                <a:latin typeface="宋体" panose="02010600030101010101" pitchFamily="2" charset="-122"/>
                <a:ea typeface="宋体" panose="02010600030101010101" pitchFamily="2" charset="-122"/>
              </a:rPr>
              <a:t>用地功能及指标调整：</a:t>
            </a:r>
          </a:p>
          <a:p>
            <a:pPr indent="334010" algn="just">
              <a:lnSpc>
                <a:spcPct val="150000"/>
              </a:lnSpc>
              <a:tabLst>
                <a:tab pos="333375" algn="l"/>
                <a:tab pos="1417955" algn="l"/>
                <a:tab pos="6490970" algn="r"/>
              </a:tabLst>
            </a:pPr>
            <a:r>
              <a:rPr lang="zh-CN" altLang="en-US"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1</a:t>
            </a:r>
            <a:r>
              <a:rPr lang="zh-CN" altLang="en-US" sz="1200" dirty="0">
                <a:latin typeface="宋体" panose="02010600030101010101" pitchFamily="2" charset="-122"/>
                <a:ea typeface="宋体" panose="02010600030101010101" pitchFamily="2" charset="-122"/>
              </a:rPr>
              <a:t>）</a:t>
            </a:r>
            <a:r>
              <a:rPr altLang="zh-CN" sz="1200" dirty="0">
                <a:latin typeface="宋体" panose="02010600030101010101" pitchFamily="2" charset="-122"/>
                <a:ea typeface="宋体" panose="02010600030101010101" pitchFamily="2" charset="-122"/>
              </a:rPr>
              <a:t>NJGCb030-02-30：</a:t>
            </a:r>
            <a:r>
              <a:rPr altLang="zh-CN" sz="1200" dirty="0" smtClean="0">
                <a:latin typeface="宋体" panose="02010600030101010101" pitchFamily="2" charset="-122"/>
                <a:ea typeface="宋体" panose="02010600030101010101" pitchFamily="2" charset="-122"/>
              </a:rPr>
              <a:t>用地性质由商住混合用地</a:t>
            </a:r>
            <a:r>
              <a:rPr lang="zh-CN" altLang="en-US" sz="1200" dirty="0" smtClean="0">
                <a:latin typeface="宋体" panose="02010600030101010101" pitchFamily="2" charset="-122"/>
                <a:ea typeface="宋体" panose="02010600030101010101" pitchFamily="2" charset="-122"/>
              </a:rPr>
              <a:t>（</a:t>
            </a:r>
            <a:r>
              <a:rPr lang="en-US" altLang="zh-CN" sz="1200" dirty="0" err="1">
                <a:latin typeface="宋体" panose="02010600030101010101" pitchFamily="2" charset="-122"/>
              </a:rPr>
              <a:t>Rb</a:t>
            </a:r>
            <a:r>
              <a:rPr lang="zh-CN" altLang="en-US" sz="1200" dirty="0" smtClean="0">
                <a:latin typeface="宋体" panose="02010600030101010101" pitchFamily="2" charset="-122"/>
                <a:ea typeface="宋体" panose="02010600030101010101" pitchFamily="2" charset="-122"/>
              </a:rPr>
              <a:t>）</a:t>
            </a:r>
            <a:r>
              <a:rPr altLang="zh-CN" sz="1200" dirty="0" err="1" smtClean="0">
                <a:latin typeface="宋体" panose="02010600030101010101" pitchFamily="2" charset="-122"/>
                <a:ea typeface="宋体" panose="02010600030101010101" pitchFamily="2" charset="-122"/>
              </a:rPr>
              <a:t>调整为二类住宅用地</a:t>
            </a:r>
            <a:r>
              <a:rPr lang="zh-CN" altLang="en-US" sz="1200" dirty="0" smtClean="0">
                <a:latin typeface="宋体" panose="02010600030101010101" pitchFamily="2" charset="-122"/>
                <a:ea typeface="宋体" panose="02010600030101010101" pitchFamily="2" charset="-122"/>
              </a:rPr>
              <a:t>（</a:t>
            </a:r>
            <a:r>
              <a:rPr lang="en-US" altLang="zh-CN" sz="1200" dirty="0" smtClean="0">
                <a:latin typeface="宋体" panose="02010600030101010101" pitchFamily="2" charset="-122"/>
                <a:ea typeface="宋体" panose="02010600030101010101" pitchFamily="2" charset="-122"/>
              </a:rPr>
              <a:t>R21</a:t>
            </a:r>
            <a:r>
              <a:rPr lang="zh-CN" altLang="en-US" sz="1200" dirty="0" smtClean="0">
                <a:latin typeface="宋体" panose="02010600030101010101" pitchFamily="2" charset="-122"/>
                <a:ea typeface="宋体" panose="02010600030101010101" pitchFamily="2" charset="-122"/>
              </a:rPr>
              <a:t>）</a:t>
            </a:r>
            <a:r>
              <a:rPr altLang="zh-CN" sz="1200" dirty="0" smtClean="0">
                <a:latin typeface="宋体" panose="02010600030101010101" pitchFamily="2" charset="-122"/>
                <a:ea typeface="宋体" panose="02010600030101010101" pitchFamily="2" charset="-122"/>
              </a:rPr>
              <a:t>，</a:t>
            </a:r>
            <a:r>
              <a:rPr altLang="zh-CN" sz="1200" dirty="0" err="1" smtClean="0">
                <a:latin typeface="宋体" panose="02010600030101010101" pitchFamily="2" charset="-122"/>
                <a:ea typeface="宋体" panose="02010600030101010101" pitchFamily="2" charset="-122"/>
              </a:rPr>
              <a:t>容积率由</a:t>
            </a:r>
            <a:r>
              <a:rPr lang="zh-CN" altLang="en-US" sz="1200" dirty="0" smtClean="0">
                <a:latin typeface="宋体" panose="02010600030101010101" pitchFamily="2" charset="-122"/>
                <a:ea typeface="宋体" panose="02010600030101010101" pitchFamily="2" charset="-122"/>
              </a:rPr>
              <a:t>≤</a:t>
            </a:r>
            <a:r>
              <a:rPr altLang="zh-CN" sz="1200" dirty="0" smtClean="0">
                <a:latin typeface="宋体" panose="02010600030101010101" pitchFamily="2" charset="-122"/>
                <a:ea typeface="宋体" panose="02010600030101010101" pitchFamily="2" charset="-122"/>
              </a:rPr>
              <a:t>1.8调整为</a:t>
            </a:r>
            <a:r>
              <a:rPr lang="zh-CN" altLang="en-US" sz="1200" dirty="0">
                <a:latin typeface="宋体" panose="02010600030101010101" pitchFamily="2" charset="-122"/>
              </a:rPr>
              <a:t>≤ </a:t>
            </a:r>
            <a:r>
              <a:rPr altLang="zh-CN" sz="1200" dirty="0" smtClean="0">
                <a:latin typeface="宋体" panose="02010600030101010101" pitchFamily="2" charset="-122"/>
                <a:ea typeface="宋体" panose="02010600030101010101" pitchFamily="2" charset="-122"/>
              </a:rPr>
              <a:t>1.6</a:t>
            </a:r>
            <a:r>
              <a:rPr altLang="zh-CN" sz="1200" dirty="0">
                <a:latin typeface="宋体" panose="02010600030101010101" pitchFamily="2" charset="-122"/>
                <a:ea typeface="宋体" panose="02010600030101010101" pitchFamily="2" charset="-122"/>
              </a:rPr>
              <a:t>，其余指标不变。</a:t>
            </a:r>
          </a:p>
          <a:p>
            <a:pPr indent="334010" algn="just">
              <a:lnSpc>
                <a:spcPct val="150000"/>
              </a:lnSpc>
              <a:tabLst>
                <a:tab pos="333375" algn="l"/>
                <a:tab pos="1417955" algn="l"/>
                <a:tab pos="6490970" algn="r"/>
              </a:tabLst>
            </a:pPr>
            <a:endParaRPr lang="en-US" altLang="zh-CN" sz="1200" dirty="0">
              <a:latin typeface="宋体" panose="02010600030101010101" pitchFamily="2" charset="-122"/>
              <a:ea typeface="宋体" panose="02010600030101010101" pitchFamily="2" charset="-122"/>
            </a:endParaRPr>
          </a:p>
        </p:txBody>
      </p:sp>
      <p:cxnSp>
        <p:nvCxnSpPr>
          <p:cNvPr id="26" name="直接连接符 25"/>
          <p:cNvCxnSpPr/>
          <p:nvPr/>
        </p:nvCxnSpPr>
        <p:spPr>
          <a:xfrm>
            <a:off x="7274950" y="807711"/>
            <a:ext cx="0" cy="1006916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3328" y="807710"/>
            <a:ext cx="2211074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122"/>
          <p:cNvSpPr>
            <a:spLocks noChangeArrowheads="1"/>
          </p:cNvSpPr>
          <p:nvPr/>
        </p:nvSpPr>
        <p:spPr bwMode="auto">
          <a:xfrm>
            <a:off x="534534" y="1739404"/>
            <a:ext cx="6447401" cy="902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0623" tIns="35312" rIns="70623" bIns="35312">
            <a:spAutoFit/>
          </a:bodyPr>
          <a:lstStyle>
            <a:lvl1pPr indent="355600">
              <a:spcBef>
                <a:spcPct val="20000"/>
              </a:spcBef>
              <a:buChar char="•"/>
              <a:tabLst>
                <a:tab pos="457200" algn="l"/>
                <a:tab pos="1943100" algn="l"/>
                <a:tab pos="8893175" algn="r"/>
              </a:tabLst>
              <a:defRPr kumimoji="1" sz="66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tabLst>
                <a:tab pos="457200" algn="l"/>
                <a:tab pos="1943100" algn="l"/>
                <a:tab pos="8893175" algn="r"/>
              </a:tabLst>
              <a:defRPr kumimoji="1" sz="5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tabLst>
                <a:tab pos="457200" algn="l"/>
                <a:tab pos="1943100" algn="l"/>
                <a:tab pos="8893175" algn="r"/>
              </a:tabLst>
              <a:defRPr kumimoji="1" sz="50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tabLst>
                <a:tab pos="457200" algn="l"/>
                <a:tab pos="1943100" algn="l"/>
                <a:tab pos="8893175" algn="r"/>
              </a:tabLst>
              <a:defRPr kumimoji="1" sz="41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tabLst>
                <a:tab pos="457200" algn="l"/>
                <a:tab pos="1943100" algn="l"/>
                <a:tab pos="8893175" algn="r"/>
              </a:tabLst>
              <a:defRPr kumimoji="1" sz="41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tabLst>
                <a:tab pos="457200" algn="l"/>
                <a:tab pos="1943100" algn="l"/>
                <a:tab pos="8893175" algn="r"/>
              </a:tabLst>
              <a:defRPr kumimoji="1" sz="41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tabLst>
                <a:tab pos="457200" algn="l"/>
                <a:tab pos="1943100" algn="l"/>
                <a:tab pos="8893175" algn="r"/>
              </a:tabLst>
              <a:defRPr kumimoji="1" sz="41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tabLst>
                <a:tab pos="457200" algn="l"/>
                <a:tab pos="1943100" algn="l"/>
                <a:tab pos="8893175" algn="r"/>
              </a:tabLst>
              <a:defRPr kumimoji="1" sz="41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tabLst>
                <a:tab pos="457200" algn="l"/>
                <a:tab pos="1943100" algn="l"/>
                <a:tab pos="8893175" algn="r"/>
              </a:tabLst>
              <a:defRPr kumimoji="1" sz="4100">
                <a:solidFill>
                  <a:schemeClr val="tx1"/>
                </a:solidFill>
                <a:latin typeface="Times New Roman" panose="02020603050405020304" pitchFamily="18" charset="0"/>
                <a:ea typeface="宋体" panose="02010600030101010101" pitchFamily="2" charset="-122"/>
              </a:defRPr>
            </a:lvl9pPr>
          </a:lstStyle>
          <a:p>
            <a:pPr indent="334010" algn="just">
              <a:lnSpc>
                <a:spcPct val="150000"/>
              </a:lnSpc>
              <a:spcBef>
                <a:spcPct val="0"/>
              </a:spcBef>
              <a:buNone/>
            </a:pPr>
            <a:r>
              <a:rPr lang="zh-CN" altLang="zh-CN" sz="1200">
                <a:latin typeface="宋体" panose="02010600030101010101" pitchFamily="2" charset="-122"/>
              </a:rPr>
              <a:t>本</a:t>
            </a:r>
            <a:r>
              <a:rPr lang="zh-CN" altLang="zh-CN" sz="1200" smtClean="0">
                <a:latin typeface="宋体" panose="02010600030101010101" pitchFamily="2" charset="-122"/>
              </a:rPr>
              <a:t>次调整</a:t>
            </a:r>
            <a:r>
              <a:rPr lang="zh-CN" altLang="zh-CN" sz="1200" dirty="0">
                <a:latin typeface="宋体" panose="02010600030101010101" pitchFamily="2" charset="-122"/>
              </a:rPr>
              <a:t>地块位于</a:t>
            </a:r>
            <a:r>
              <a:rPr lang="zh-CN" altLang="en-US" sz="1200" dirty="0">
                <a:latin typeface="宋体" panose="02010600030101010101" pitchFamily="2" charset="-122"/>
              </a:rPr>
              <a:t>高淳城北商务区</a:t>
            </a:r>
            <a:r>
              <a:rPr lang="en-US" altLang="zh-CN" sz="1200" dirty="0">
                <a:latin typeface="宋体" panose="02010600030101010101" pitchFamily="2" charset="-122"/>
              </a:rPr>
              <a:t>NJGCb030—02</a:t>
            </a:r>
            <a:r>
              <a:rPr lang="zh-CN" altLang="zh-CN" sz="1200" dirty="0">
                <a:latin typeface="宋体" panose="02010600030101010101" pitchFamily="2" charset="-122"/>
              </a:rPr>
              <a:t>规划管理单元。</a:t>
            </a:r>
            <a:r>
              <a:rPr lang="zh-CN" altLang="en-US" sz="1200" dirty="0">
                <a:latin typeface="宋体" panose="02010600030101010101" pitchFamily="2" charset="-122"/>
              </a:rPr>
              <a:t>该单元</a:t>
            </a:r>
            <a:r>
              <a:rPr lang="zh-CN" altLang="en-US" sz="1200" dirty="0">
                <a:sym typeface="+mn-ea"/>
              </a:rPr>
              <a:t>范围东至固城湖北路、西至学山北路、北至芜太高速、南至芜太公路。涉及</a:t>
            </a:r>
            <a:r>
              <a:rPr lang="zh-CN" altLang="en-US" sz="1200" dirty="0">
                <a:latin typeface="宋体" panose="02010600030101010101" pitchFamily="2" charset="-122"/>
              </a:rPr>
              <a:t>调整的地块</a:t>
            </a:r>
            <a:r>
              <a:rPr lang="zh-CN" altLang="en-US" sz="1200" dirty="0">
                <a:sym typeface="+mn-ea"/>
              </a:rPr>
              <a:t>东邻甘霖路、西至起淳汽车销售中心地块、北临太丰路、南至高淳区检察院，</a:t>
            </a:r>
            <a:r>
              <a:rPr lang="zh-CN" altLang="en-US" sz="1200" dirty="0">
                <a:latin typeface="宋体" panose="02010600030101010101" pitchFamily="2" charset="-122"/>
              </a:rPr>
              <a:t>用地面积约</a:t>
            </a:r>
            <a:r>
              <a:rPr lang="en-US" altLang="zh-CN" sz="1200" dirty="0">
                <a:latin typeface="宋体" panose="02010600030101010101" pitchFamily="2" charset="-122"/>
              </a:rPr>
              <a:t>1.34</a:t>
            </a:r>
            <a:r>
              <a:rPr lang="zh-CN" altLang="en-US" sz="1200" dirty="0">
                <a:latin typeface="宋体" panose="02010600030101010101" pitchFamily="2" charset="-122"/>
              </a:rPr>
              <a:t>公顷。</a:t>
            </a:r>
          </a:p>
        </p:txBody>
      </p:sp>
      <p:sp>
        <p:nvSpPr>
          <p:cNvPr id="29" name="Rectangle 41"/>
          <p:cNvSpPr>
            <a:spLocks noChangeArrowheads="1"/>
          </p:cNvSpPr>
          <p:nvPr/>
        </p:nvSpPr>
        <p:spPr bwMode="auto">
          <a:xfrm>
            <a:off x="1956649" y="6154752"/>
            <a:ext cx="3624208" cy="2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0623" tIns="35312" rIns="70623" bIns="35312">
            <a:spAutoFit/>
          </a:bodyPr>
          <a:lstStyle>
            <a:lvl1pPr>
              <a:defRPr kumimoji="1" sz="1400">
                <a:solidFill>
                  <a:schemeClr val="tx1"/>
                </a:solidFill>
                <a:latin typeface="Times New Roman" panose="02020603050405020304" pitchFamily="18" charset="0"/>
                <a:ea typeface="宋体" panose="02010600030101010101" pitchFamily="2" charset="-122"/>
              </a:defRPr>
            </a:lvl1pPr>
            <a:lvl2pPr marL="742950" indent="-285750">
              <a:defRPr kumimoji="1" sz="1400">
                <a:solidFill>
                  <a:schemeClr val="tx1"/>
                </a:solidFill>
                <a:latin typeface="Times New Roman" panose="02020603050405020304" pitchFamily="18" charset="0"/>
                <a:ea typeface="宋体" panose="02010600030101010101" pitchFamily="2" charset="-122"/>
              </a:defRPr>
            </a:lvl2pPr>
            <a:lvl3pPr marL="1143000" indent="-228600">
              <a:defRPr kumimoji="1" sz="1400">
                <a:solidFill>
                  <a:schemeClr val="tx1"/>
                </a:solidFill>
                <a:latin typeface="Times New Roman" panose="02020603050405020304" pitchFamily="18" charset="0"/>
                <a:ea typeface="宋体" panose="02010600030101010101" pitchFamily="2" charset="-122"/>
              </a:defRPr>
            </a:lvl3pPr>
            <a:lvl4pPr marL="1600200" indent="-228600">
              <a:defRPr kumimoji="1" sz="1400">
                <a:solidFill>
                  <a:schemeClr val="tx1"/>
                </a:solidFill>
                <a:latin typeface="Times New Roman" panose="02020603050405020304" pitchFamily="18" charset="0"/>
                <a:ea typeface="宋体" panose="02010600030101010101" pitchFamily="2" charset="-122"/>
              </a:defRPr>
            </a:lvl4pPr>
            <a:lvl5pPr marL="2057400" indent="-228600">
              <a:defRPr kumimoji="1" sz="1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9pPr>
          </a:lstStyle>
          <a:p>
            <a:pPr algn="ctr" eaLnBrk="1" hangingPunct="1"/>
            <a:r>
              <a:rPr lang="en-US" altLang="zh-CN" sz="1170" dirty="0">
                <a:latin typeface="宋体" panose="02010600030101010101" pitchFamily="2" charset="-122"/>
              </a:rPr>
              <a:t>NJGCb030—02</a:t>
            </a:r>
            <a:r>
              <a:rPr lang="zh-CN" altLang="en-US" sz="1170" dirty="0">
                <a:latin typeface="宋体" panose="02010600030101010101" pitchFamily="2" charset="-122"/>
              </a:rPr>
              <a:t>规划管理单元及调整地块区位图</a:t>
            </a:r>
          </a:p>
        </p:txBody>
      </p:sp>
      <p:sp>
        <p:nvSpPr>
          <p:cNvPr id="31" name="Rectangle 41"/>
          <p:cNvSpPr>
            <a:spLocks noChangeArrowheads="1"/>
          </p:cNvSpPr>
          <p:nvPr/>
        </p:nvSpPr>
        <p:spPr bwMode="auto">
          <a:xfrm>
            <a:off x="626093" y="9920832"/>
            <a:ext cx="6166215" cy="2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0623" tIns="35312" rIns="70623" bIns="35312">
            <a:spAutoFit/>
          </a:bodyPr>
          <a:lstStyle>
            <a:lvl1pPr>
              <a:defRPr kumimoji="1" sz="1400">
                <a:solidFill>
                  <a:schemeClr val="tx1"/>
                </a:solidFill>
                <a:latin typeface="Times New Roman" panose="02020603050405020304" pitchFamily="18" charset="0"/>
                <a:ea typeface="宋体" panose="02010600030101010101" pitchFamily="2" charset="-122"/>
              </a:defRPr>
            </a:lvl1pPr>
            <a:lvl2pPr marL="742950" indent="-285750">
              <a:defRPr kumimoji="1" sz="1400">
                <a:solidFill>
                  <a:schemeClr val="tx1"/>
                </a:solidFill>
                <a:latin typeface="Times New Roman" panose="02020603050405020304" pitchFamily="18" charset="0"/>
                <a:ea typeface="宋体" panose="02010600030101010101" pitchFamily="2" charset="-122"/>
              </a:defRPr>
            </a:lvl2pPr>
            <a:lvl3pPr marL="1143000" indent="-228600">
              <a:defRPr kumimoji="1" sz="1400">
                <a:solidFill>
                  <a:schemeClr val="tx1"/>
                </a:solidFill>
                <a:latin typeface="Times New Roman" panose="02020603050405020304" pitchFamily="18" charset="0"/>
                <a:ea typeface="宋体" panose="02010600030101010101" pitchFamily="2" charset="-122"/>
              </a:defRPr>
            </a:lvl3pPr>
            <a:lvl4pPr marL="1600200" indent="-228600">
              <a:defRPr kumimoji="1" sz="1400">
                <a:solidFill>
                  <a:schemeClr val="tx1"/>
                </a:solidFill>
                <a:latin typeface="Times New Roman" panose="02020603050405020304" pitchFamily="18" charset="0"/>
                <a:ea typeface="宋体" panose="02010600030101010101" pitchFamily="2" charset="-122"/>
              </a:defRPr>
            </a:lvl4pPr>
            <a:lvl5pPr marL="2057400" indent="-228600">
              <a:defRPr kumimoji="1" sz="1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9pPr>
          </a:lstStyle>
          <a:p>
            <a:pPr algn="ctr" eaLnBrk="1" hangingPunct="1"/>
            <a:r>
              <a:rPr lang="en-US" altLang="zh-CN" sz="1170" dirty="0">
                <a:latin typeface="宋体" panose="02010600030101010101" pitchFamily="2" charset="-122"/>
              </a:rPr>
              <a:t>NJGCb030—02</a:t>
            </a:r>
            <a:r>
              <a:rPr lang="zh-CN" altLang="en-US" sz="1170" dirty="0">
                <a:latin typeface="宋体" panose="02010600030101010101" pitchFamily="2" charset="-122"/>
              </a:rPr>
              <a:t>规划管理单元及调整地块影像图</a:t>
            </a:r>
          </a:p>
        </p:txBody>
      </p:sp>
      <p:cxnSp>
        <p:nvCxnSpPr>
          <p:cNvPr id="35" name="直接连接符 34"/>
          <p:cNvCxnSpPr/>
          <p:nvPr/>
        </p:nvCxnSpPr>
        <p:spPr>
          <a:xfrm>
            <a:off x="14076582" y="807711"/>
            <a:ext cx="0" cy="1006916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14435884" y="1194197"/>
            <a:ext cx="2088724" cy="317010"/>
          </a:xfrm>
          <a:prstGeom prst="rect">
            <a:avLst/>
          </a:prstGeom>
          <a:noFill/>
        </p:spPr>
        <p:txBody>
          <a:bodyPr wrap="square" rtlCol="0">
            <a:spAutoFit/>
          </a:bodyPr>
          <a:lstStyle/>
          <a:p>
            <a:r>
              <a:rPr lang="zh-CN" altLang="en-US" sz="1460" b="1" dirty="0">
                <a:latin typeface="黑体" panose="02010609060101010101" pitchFamily="2" charset="-122"/>
                <a:ea typeface="黑体" panose="02010609060101010101" pitchFamily="2" charset="-122"/>
              </a:rPr>
              <a:t>规划图则</a:t>
            </a:r>
          </a:p>
        </p:txBody>
      </p:sp>
      <p:sp>
        <p:nvSpPr>
          <p:cNvPr id="34" name="Text Box 176"/>
          <p:cNvSpPr txBox="1">
            <a:spLocks noChangeArrowheads="1"/>
          </p:cNvSpPr>
          <p:nvPr/>
        </p:nvSpPr>
        <p:spPr bwMode="auto">
          <a:xfrm>
            <a:off x="20842088" y="62103"/>
            <a:ext cx="1255912" cy="459105"/>
          </a:xfrm>
          <a:prstGeom prst="rect">
            <a:avLst/>
          </a:prstGeom>
          <a:noFill/>
          <a:ln w="9525">
            <a:noFill/>
            <a:miter lim="800000"/>
          </a:ln>
        </p:spPr>
        <p:txBody>
          <a:bodyPr wrap="square" lIns="91431" tIns="45715" rIns="91431" bIns="45715">
            <a:spAutoFit/>
          </a:bodyPr>
          <a:lstStyle/>
          <a:p>
            <a:pPr algn="ctr" eaLnBrk="0" hangingPunct="0">
              <a:defRPr/>
            </a:pPr>
            <a:r>
              <a:rPr lang="en-US" altLang="zh-CN" sz="600" b="1" dirty="0">
                <a:solidFill>
                  <a:schemeClr val="bg1"/>
                </a:solidFill>
                <a:latin typeface="微软雅黑" panose="020B0503020204020204" pitchFamily="34" charset="-122"/>
                <a:ea typeface="微软雅黑" panose="020B0503020204020204" pitchFamily="34" charset="-122"/>
              </a:rPr>
              <a:t>《</a:t>
            </a:r>
            <a:r>
              <a:rPr lang="zh-CN" altLang="en-US" sz="600" b="1" dirty="0">
                <a:solidFill>
                  <a:schemeClr val="bg1"/>
                </a:solidFill>
                <a:latin typeface="微软雅黑" panose="020B0503020204020204" pitchFamily="34" charset="-122"/>
                <a:ea typeface="微软雅黑" panose="020B0503020204020204" pitchFamily="34" charset="-122"/>
              </a:rPr>
              <a:t>南京市高淳城北商务区（</a:t>
            </a:r>
            <a:r>
              <a:rPr lang="en-US" altLang="zh-CN" sz="600" b="1" dirty="0">
                <a:solidFill>
                  <a:schemeClr val="bg1"/>
                </a:solidFill>
                <a:latin typeface="微软雅黑" panose="020B0503020204020204" pitchFamily="34" charset="-122"/>
                <a:ea typeface="微软雅黑" panose="020B0503020204020204" pitchFamily="34" charset="-122"/>
              </a:rPr>
              <a:t>NJGCb030</a:t>
            </a:r>
            <a:r>
              <a:rPr lang="zh-CN" altLang="en-US" sz="600" b="1" dirty="0">
                <a:solidFill>
                  <a:schemeClr val="bg1"/>
                </a:solidFill>
                <a:latin typeface="微软雅黑" panose="020B0503020204020204" pitchFamily="34" charset="-122"/>
                <a:ea typeface="微软雅黑" panose="020B0503020204020204" pitchFamily="34" charset="-122"/>
              </a:rPr>
              <a:t>）控制性详细规划</a:t>
            </a:r>
            <a:r>
              <a:rPr lang="en-US" altLang="zh-CN" sz="600" b="1" dirty="0">
                <a:solidFill>
                  <a:schemeClr val="bg1"/>
                </a:solidFill>
                <a:latin typeface="微软雅黑" panose="020B0503020204020204" pitchFamily="34" charset="-122"/>
                <a:ea typeface="微软雅黑" panose="020B0503020204020204" pitchFamily="34" charset="-122"/>
              </a:rPr>
              <a:t>》 NJGCb030-02</a:t>
            </a:r>
            <a:r>
              <a:rPr lang="zh-CN" altLang="en-US" sz="600" b="1" dirty="0">
                <a:solidFill>
                  <a:schemeClr val="bg1"/>
                </a:solidFill>
                <a:latin typeface="微软雅黑" panose="020B0503020204020204" pitchFamily="34" charset="-122"/>
                <a:ea typeface="微软雅黑" panose="020B0503020204020204" pitchFamily="34" charset="-122"/>
              </a:rPr>
              <a:t>规划管理单元图</a:t>
            </a:r>
            <a:r>
              <a:rPr lang="zh-CN" altLang="en-US" sz="600" b="1" dirty="0" smtClean="0">
                <a:solidFill>
                  <a:schemeClr val="bg1"/>
                </a:solidFill>
                <a:latin typeface="微软雅黑" panose="020B0503020204020204" pitchFamily="34" charset="-122"/>
                <a:ea typeface="微软雅黑" panose="020B0503020204020204" pitchFamily="34" charset="-122"/>
              </a:rPr>
              <a:t>则技术深化</a:t>
            </a:r>
            <a:endParaRPr lang="zh-CN" altLang="en-US" sz="600" b="1" dirty="0">
              <a:solidFill>
                <a:schemeClr val="bg1"/>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4"/>
          <a:stretch>
            <a:fillRect/>
          </a:stretch>
        </p:blipFill>
        <p:spPr>
          <a:xfrm>
            <a:off x="228600" y="2789229"/>
            <a:ext cx="6939280" cy="3395980"/>
          </a:xfrm>
          <a:prstGeom prst="rect">
            <a:avLst/>
          </a:prstGeom>
        </p:spPr>
      </p:pic>
      <p:pic>
        <p:nvPicPr>
          <p:cNvPr id="12" name="图片 11"/>
          <p:cNvPicPr>
            <a:picLocks noChangeAspect="1"/>
          </p:cNvPicPr>
          <p:nvPr/>
        </p:nvPicPr>
        <p:blipFill>
          <a:blip r:embed="rId5"/>
          <a:stretch>
            <a:fillRect/>
          </a:stretch>
        </p:blipFill>
        <p:spPr>
          <a:xfrm>
            <a:off x="14721205" y="1492885"/>
            <a:ext cx="6230620" cy="4312285"/>
          </a:xfrm>
          <a:prstGeom prst="rect">
            <a:avLst/>
          </a:prstGeom>
          <a:ln w="3175">
            <a:solidFill>
              <a:schemeClr val="bg1">
                <a:lumMod val="50000"/>
              </a:schemeClr>
            </a:solidFill>
          </a:ln>
        </p:spPr>
      </p:pic>
      <p:sp>
        <p:nvSpPr>
          <p:cNvPr id="38" name="矩形 37"/>
          <p:cNvSpPr/>
          <p:nvPr/>
        </p:nvSpPr>
        <p:spPr>
          <a:xfrm>
            <a:off x="15441800" y="5722360"/>
            <a:ext cx="5435272" cy="320216"/>
          </a:xfrm>
          <a:prstGeom prst="rect">
            <a:avLst/>
          </a:prstGeom>
        </p:spPr>
        <p:txBody>
          <a:bodyPr wrap="square" anchor="ctr">
            <a:spAutoFit/>
          </a:bodyPr>
          <a:lstStyle/>
          <a:p>
            <a:pPr algn="ctr">
              <a:lnSpc>
                <a:spcPct val="150000"/>
              </a:lnSpc>
            </a:pPr>
            <a:r>
              <a:rPr lang="en-US" altLang="zh-CN" sz="1170" dirty="0" smtClean="0">
                <a:latin typeface="宋体" panose="02010600030101010101" pitchFamily="2" charset="-122"/>
                <a:ea typeface="宋体" panose="02010600030101010101" pitchFamily="2" charset="-122"/>
              </a:rPr>
              <a:t>NJGCb030—02</a:t>
            </a:r>
            <a:r>
              <a:rPr lang="zh-CN" altLang="en-US" sz="1170" dirty="0" smtClean="0">
                <a:latin typeface="宋体" panose="02010600030101010101" pitchFamily="2" charset="-122"/>
                <a:ea typeface="宋体" panose="02010600030101010101" pitchFamily="2" charset="-122"/>
              </a:rPr>
              <a:t>技术深化前</a:t>
            </a:r>
            <a:endParaRPr lang="en-US" altLang="zh-CN" sz="1170" dirty="0">
              <a:latin typeface="宋体" panose="02010600030101010101" pitchFamily="2" charset="-122"/>
              <a:ea typeface="宋体" panose="02010600030101010101" pitchFamily="2" charset="-122"/>
            </a:endParaRPr>
          </a:p>
        </p:txBody>
      </p:sp>
      <p:pic>
        <p:nvPicPr>
          <p:cNvPr id="13" name="图片 12"/>
          <p:cNvPicPr>
            <a:picLocks noChangeAspect="1"/>
          </p:cNvPicPr>
          <p:nvPr/>
        </p:nvPicPr>
        <p:blipFill>
          <a:blip r:embed="rId6"/>
          <a:stretch>
            <a:fillRect/>
          </a:stretch>
        </p:blipFill>
        <p:spPr>
          <a:xfrm>
            <a:off x="14690090" y="6138664"/>
            <a:ext cx="6311265" cy="4309110"/>
          </a:xfrm>
          <a:prstGeom prst="rect">
            <a:avLst/>
          </a:prstGeom>
          <a:ln w="3175">
            <a:solidFill>
              <a:schemeClr val="bg1">
                <a:lumMod val="50000"/>
              </a:schemeClr>
            </a:solidFill>
          </a:ln>
        </p:spPr>
      </p:pic>
      <p:sp>
        <p:nvSpPr>
          <p:cNvPr id="40" name="矩形 39"/>
          <p:cNvSpPr/>
          <p:nvPr/>
        </p:nvSpPr>
        <p:spPr>
          <a:xfrm>
            <a:off x="15441801" y="10397473"/>
            <a:ext cx="5435271" cy="320216"/>
          </a:xfrm>
          <a:prstGeom prst="rect">
            <a:avLst/>
          </a:prstGeom>
        </p:spPr>
        <p:txBody>
          <a:bodyPr wrap="square">
            <a:spAutoFit/>
          </a:bodyPr>
          <a:lstStyle/>
          <a:p>
            <a:pPr algn="ctr">
              <a:lnSpc>
                <a:spcPct val="150000"/>
              </a:lnSpc>
            </a:pPr>
            <a:r>
              <a:rPr lang="en-US" altLang="zh-CN" sz="1170" dirty="0" smtClean="0">
                <a:latin typeface="宋体" panose="02010600030101010101" pitchFamily="2" charset="-122"/>
                <a:ea typeface="宋体" panose="02010600030101010101" pitchFamily="2" charset="-122"/>
              </a:rPr>
              <a:t>NJGCb030—02</a:t>
            </a:r>
            <a:r>
              <a:rPr lang="zh-CN" altLang="en-US" sz="1170" dirty="0" smtClean="0">
                <a:latin typeface="宋体" panose="02010600030101010101" pitchFamily="2" charset="-122"/>
              </a:rPr>
              <a:t>技术深化</a:t>
            </a:r>
            <a:r>
              <a:rPr lang="zh-CN" altLang="en-US" sz="1170" dirty="0" smtClean="0">
                <a:latin typeface="宋体" panose="02010600030101010101" pitchFamily="2" charset="-122"/>
                <a:ea typeface="宋体" panose="02010600030101010101" pitchFamily="2" charset="-122"/>
              </a:rPr>
              <a:t>后</a:t>
            </a:r>
            <a:endParaRPr lang="en-US" altLang="zh-CN" sz="1170" dirty="0">
              <a:latin typeface="宋体" panose="02010600030101010101" pitchFamily="2" charset="-122"/>
              <a:ea typeface="宋体" panose="02010600030101010101" pitchFamily="2" charset="-122"/>
            </a:endParaRPr>
          </a:p>
        </p:txBody>
      </p:sp>
      <p:grpSp>
        <p:nvGrpSpPr>
          <p:cNvPr id="15" name="组合 14">
            <a:extLst>
              <a:ext uri="{FF2B5EF4-FFF2-40B4-BE49-F238E27FC236}">
                <a16:creationId xmlns:a16="http://schemas.microsoft.com/office/drawing/2014/main" id="{ECD4070B-1997-4B16-AFC1-EF862532155A}"/>
              </a:ext>
            </a:extLst>
          </p:cNvPr>
          <p:cNvGrpSpPr/>
          <p:nvPr/>
        </p:nvGrpSpPr>
        <p:grpSpPr>
          <a:xfrm>
            <a:off x="209217" y="6684843"/>
            <a:ext cx="6936965" cy="3351516"/>
            <a:chOff x="1183907" y="6736168"/>
            <a:chExt cx="5477536" cy="2646410"/>
          </a:xfrm>
        </p:grpSpPr>
        <p:pic>
          <p:nvPicPr>
            <p:cNvPr id="16" name="图片 15"/>
            <p:cNvPicPr>
              <a:picLocks noChangeAspect="1"/>
            </p:cNvPicPr>
            <p:nvPr/>
          </p:nvPicPr>
          <p:blipFill rotWithShape="1">
            <a:blip r:embed="rId7"/>
            <a:srcRect l="6387" t="13488" r="5395" b="20458"/>
            <a:stretch/>
          </p:blipFill>
          <p:spPr>
            <a:xfrm>
              <a:off x="1183907" y="6736168"/>
              <a:ext cx="5477536" cy="2388733"/>
            </a:xfrm>
            <a:prstGeom prst="rect">
              <a:avLst/>
            </a:prstGeom>
          </p:spPr>
        </p:pic>
        <p:sp>
          <p:nvSpPr>
            <p:cNvPr id="18" name="文本框 17"/>
            <p:cNvSpPr txBox="1"/>
            <p:nvPr/>
          </p:nvSpPr>
          <p:spPr>
            <a:xfrm>
              <a:off x="2528573" y="7432099"/>
              <a:ext cx="2027555" cy="368300"/>
            </a:xfrm>
            <a:prstGeom prst="rect">
              <a:avLst/>
            </a:prstGeom>
            <a:noFill/>
          </p:spPr>
          <p:txBody>
            <a:bodyPr wrap="square" rtlCol="0">
              <a:spAutoFit/>
            </a:bodyPr>
            <a:lstStyle/>
            <a:p>
              <a:r>
                <a:rPr lang="zh-CN" altLang="en-US" b="1" dirty="0">
                  <a:solidFill>
                    <a:srgbClr val="FF0000"/>
                  </a:solidFill>
                  <a:latin typeface="微软雅黑" panose="020B0503020204020204" pitchFamily="34" charset="-122"/>
                  <a:ea typeface="微软雅黑" panose="020B0503020204020204" pitchFamily="34" charset="-122"/>
                </a:rPr>
                <a:t>NJGCb030-02</a:t>
              </a:r>
            </a:p>
          </p:txBody>
        </p:sp>
        <p:sp>
          <p:nvSpPr>
            <p:cNvPr id="19" name="文本框 18"/>
            <p:cNvSpPr txBox="1"/>
            <p:nvPr/>
          </p:nvSpPr>
          <p:spPr>
            <a:xfrm rot="19680000">
              <a:off x="2244543" y="7472595"/>
              <a:ext cx="2165985" cy="337185"/>
            </a:xfrm>
            <a:prstGeom prst="rect">
              <a:avLst/>
            </a:prstGeom>
            <a:noFill/>
          </p:spPr>
          <p:txBody>
            <a:bodyPr wrap="square" rtlCol="0">
              <a:spAutoFit/>
            </a:bodyPr>
            <a:lstStyle/>
            <a:p>
              <a:r>
                <a:rPr lang="zh-CN" altLang="en-US" sz="1600" dirty="0">
                  <a:solidFill>
                    <a:schemeClr val="tx1"/>
                  </a:solidFill>
                  <a:latin typeface="微软雅黑" panose="020B0503020204020204" pitchFamily="34" charset="-122"/>
                  <a:ea typeface="微软雅黑" panose="020B0503020204020204" pitchFamily="34" charset="-122"/>
                </a:rPr>
                <a:t>芜太高速</a:t>
              </a:r>
            </a:p>
          </p:txBody>
        </p:sp>
        <p:sp>
          <p:nvSpPr>
            <p:cNvPr id="20" name="文本框 19"/>
            <p:cNvSpPr txBox="1"/>
            <p:nvPr/>
          </p:nvSpPr>
          <p:spPr>
            <a:xfrm rot="20880000">
              <a:off x="3638492" y="7732135"/>
              <a:ext cx="428625" cy="1365885"/>
            </a:xfrm>
            <a:prstGeom prst="rect">
              <a:avLst/>
            </a:prstGeom>
            <a:noFill/>
          </p:spPr>
          <p:txBody>
            <a:bodyPr vert="eaVert" wrap="square" rtlCol="0">
              <a:spAutoFit/>
            </a:bodyPr>
            <a:lstStyle/>
            <a:p>
              <a:r>
                <a:rPr lang="zh-CN" altLang="en-US" sz="1600" dirty="0">
                  <a:latin typeface="微软雅黑" panose="020B0503020204020204" pitchFamily="34" charset="-122"/>
                  <a:ea typeface="微软雅黑" panose="020B0503020204020204" pitchFamily="34" charset="-122"/>
                </a:rPr>
                <a:t>固城湖北路</a:t>
              </a:r>
            </a:p>
          </p:txBody>
        </p:sp>
        <p:sp>
          <p:nvSpPr>
            <p:cNvPr id="21" name="文本框 20"/>
            <p:cNvSpPr txBox="1"/>
            <p:nvPr/>
          </p:nvSpPr>
          <p:spPr>
            <a:xfrm>
              <a:off x="2911897" y="8926204"/>
              <a:ext cx="1082675" cy="337185"/>
            </a:xfrm>
            <a:prstGeom prst="rect">
              <a:avLst/>
            </a:prstGeom>
            <a:noFill/>
          </p:spPr>
          <p:txBody>
            <a:bodyPr wrap="square" rtlCol="0">
              <a:spAutoFit/>
            </a:bodyPr>
            <a:lstStyle/>
            <a:p>
              <a:r>
                <a:rPr lang="zh-CN" altLang="en-US" sz="1600" dirty="0">
                  <a:solidFill>
                    <a:schemeClr val="tx1"/>
                  </a:solidFill>
                  <a:latin typeface="微软雅黑" panose="020B0503020204020204" pitchFamily="34" charset="-122"/>
                  <a:ea typeface="微软雅黑" panose="020B0503020204020204" pitchFamily="34" charset="-122"/>
                </a:rPr>
                <a:t>芜太公路</a:t>
              </a:r>
            </a:p>
          </p:txBody>
        </p:sp>
        <p:sp>
          <p:nvSpPr>
            <p:cNvPr id="37" name="文本框 36"/>
            <p:cNvSpPr txBox="1"/>
            <p:nvPr/>
          </p:nvSpPr>
          <p:spPr>
            <a:xfrm>
              <a:off x="2541090" y="8442143"/>
              <a:ext cx="428625" cy="940435"/>
            </a:xfrm>
            <a:prstGeom prst="rect">
              <a:avLst/>
            </a:prstGeom>
            <a:noFill/>
          </p:spPr>
          <p:txBody>
            <a:bodyPr vert="eaVert" wrap="square" rtlCol="0">
              <a:spAutoFit/>
            </a:bodyPr>
            <a:lstStyle/>
            <a:p>
              <a:r>
                <a:rPr lang="zh-CN" altLang="en-US" sz="1600" dirty="0">
                  <a:latin typeface="微软雅黑" panose="020B0503020204020204" pitchFamily="34" charset="-122"/>
                  <a:ea typeface="微软雅黑" panose="020B0503020204020204" pitchFamily="34" charset="-122"/>
                </a:rPr>
                <a:t>学山北路</a:t>
              </a:r>
            </a:p>
          </p:txBody>
        </p:sp>
        <p:sp>
          <p:nvSpPr>
            <p:cNvPr id="39" name="文本框 38">
              <a:extLst>
                <a:ext uri="{FF2B5EF4-FFF2-40B4-BE49-F238E27FC236}">
                  <a16:creationId xmlns:a16="http://schemas.microsoft.com/office/drawing/2014/main" id="{BB272DEA-6B69-4A42-ADC0-5F3E77127EE8}"/>
                </a:ext>
              </a:extLst>
            </p:cNvPr>
            <p:cNvSpPr txBox="1"/>
            <p:nvPr/>
          </p:nvSpPr>
          <p:spPr>
            <a:xfrm>
              <a:off x="3086079" y="8651208"/>
              <a:ext cx="861469" cy="243026"/>
            </a:xfrm>
            <a:prstGeom prst="rect">
              <a:avLst/>
            </a:prstGeom>
            <a:noFill/>
          </p:spPr>
          <p:txBody>
            <a:bodyPr wrap="square" rtlCol="0">
              <a:spAutoFit/>
            </a:bodyPr>
            <a:lstStyle/>
            <a:p>
              <a:r>
                <a:rPr lang="zh-CN" altLang="en-US" b="1" dirty="0">
                  <a:solidFill>
                    <a:srgbClr val="FF0000"/>
                  </a:solidFill>
                  <a:latin typeface="微软雅黑" panose="020B0503020204020204" pitchFamily="34" charset="-122"/>
                  <a:ea typeface="微软雅黑" panose="020B0503020204020204" pitchFamily="34" charset="-122"/>
                </a:rPr>
                <a:t>调整地块</a:t>
              </a:r>
            </a:p>
          </p:txBody>
        </p:sp>
        <p:sp>
          <p:nvSpPr>
            <p:cNvPr id="11" name="任意多边形: 形状 10">
              <a:extLst>
                <a:ext uri="{FF2B5EF4-FFF2-40B4-BE49-F238E27FC236}">
                  <a16:creationId xmlns:a16="http://schemas.microsoft.com/office/drawing/2014/main" id="{C9147CBC-84A9-4450-A448-78BA685E0149}"/>
                </a:ext>
              </a:extLst>
            </p:cNvPr>
            <p:cNvSpPr/>
            <p:nvPr/>
          </p:nvSpPr>
          <p:spPr bwMode="auto">
            <a:xfrm>
              <a:off x="2978150" y="8715375"/>
              <a:ext cx="171450" cy="120650"/>
            </a:xfrm>
            <a:custGeom>
              <a:avLst/>
              <a:gdLst>
                <a:gd name="connsiteX0" fmla="*/ 0 w 171450"/>
                <a:gd name="connsiteY0" fmla="*/ 0 h 120650"/>
                <a:gd name="connsiteX1" fmla="*/ 6350 w 171450"/>
                <a:gd name="connsiteY1" fmla="*/ 120650 h 120650"/>
                <a:gd name="connsiteX2" fmla="*/ 171450 w 171450"/>
                <a:gd name="connsiteY2" fmla="*/ 120650 h 120650"/>
                <a:gd name="connsiteX3" fmla="*/ 168275 w 171450"/>
                <a:gd name="connsiteY3" fmla="*/ 31750 h 120650"/>
                <a:gd name="connsiteX4" fmla="*/ 0 w 171450"/>
                <a:gd name="connsiteY4" fmla="*/ 0 h 12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20650">
                  <a:moveTo>
                    <a:pt x="0" y="0"/>
                  </a:moveTo>
                  <a:lnTo>
                    <a:pt x="6350" y="120650"/>
                  </a:lnTo>
                  <a:lnTo>
                    <a:pt x="171450" y="120650"/>
                  </a:lnTo>
                  <a:lnTo>
                    <a:pt x="168275" y="31750"/>
                  </a:lnTo>
                  <a:lnTo>
                    <a:pt x="0" y="0"/>
                  </a:lnTo>
                  <a:close/>
                </a:path>
              </a:pathLst>
            </a:custGeom>
            <a:noFill/>
            <a:ln w="22225" cap="flat" cmpd="sng" algn="ctr">
              <a:solidFill>
                <a:srgbClr val="0012C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zh-CN" altLang="en-US" sz="1400" b="0"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p:txBody>
        </p:sp>
      </p:grpSp>
      <p:sp>
        <p:nvSpPr>
          <p:cNvPr id="42" name="文本框 41">
            <a:extLst>
              <a:ext uri="{FF2B5EF4-FFF2-40B4-BE49-F238E27FC236}">
                <a16:creationId xmlns:a16="http://schemas.microsoft.com/office/drawing/2014/main" id="{C4634D6D-BDFB-4B4C-AA08-20D34F0E40A6}"/>
              </a:ext>
            </a:extLst>
          </p:cNvPr>
          <p:cNvSpPr txBox="1"/>
          <p:nvPr/>
        </p:nvSpPr>
        <p:spPr>
          <a:xfrm>
            <a:off x="7633388" y="1194197"/>
            <a:ext cx="2088724" cy="317010"/>
          </a:xfrm>
          <a:prstGeom prst="rect">
            <a:avLst/>
          </a:prstGeom>
          <a:noFill/>
        </p:spPr>
        <p:txBody>
          <a:bodyPr wrap="square" rtlCol="0">
            <a:spAutoFit/>
          </a:bodyPr>
          <a:lstStyle/>
          <a:p>
            <a:r>
              <a:rPr lang="zh-CN" altLang="en-US" sz="1460" b="1" dirty="0">
                <a:latin typeface="黑体" panose="02010609060101010101" pitchFamily="2" charset="-122"/>
                <a:ea typeface="黑体" panose="02010609060101010101" pitchFamily="2" charset="-122"/>
              </a:rPr>
              <a:t>主要调整内容</a:t>
            </a:r>
          </a:p>
        </p:txBody>
      </p:sp>
      <p:sp>
        <p:nvSpPr>
          <p:cNvPr id="43" name="文本框 42">
            <a:extLst>
              <a:ext uri="{FF2B5EF4-FFF2-40B4-BE49-F238E27FC236}">
                <a16:creationId xmlns:a16="http://schemas.microsoft.com/office/drawing/2014/main" id="{2DEEF1A7-A09C-49E0-9D84-4F971E7FA9A3}"/>
              </a:ext>
            </a:extLst>
          </p:cNvPr>
          <p:cNvSpPr txBox="1"/>
          <p:nvPr/>
        </p:nvSpPr>
        <p:spPr>
          <a:xfrm>
            <a:off x="552581" y="1198965"/>
            <a:ext cx="2088724" cy="317010"/>
          </a:xfrm>
          <a:prstGeom prst="rect">
            <a:avLst/>
          </a:prstGeom>
          <a:noFill/>
        </p:spPr>
        <p:txBody>
          <a:bodyPr wrap="square" rtlCol="0">
            <a:spAutoFit/>
          </a:bodyPr>
          <a:lstStyle/>
          <a:p>
            <a:r>
              <a:rPr lang="zh-CN" altLang="en-US" sz="1460" b="1" dirty="0">
                <a:latin typeface="黑体" panose="02010609060101010101" pitchFamily="2" charset="-122"/>
                <a:ea typeface="黑体" panose="02010609060101010101" pitchFamily="2" charset="-122"/>
              </a:rPr>
              <a:t>区位及范围</a:t>
            </a:r>
          </a:p>
        </p:txBody>
      </p:sp>
      <p:sp>
        <p:nvSpPr>
          <p:cNvPr id="47" name="任意多边形: 形状 46">
            <a:extLst>
              <a:ext uri="{FF2B5EF4-FFF2-40B4-BE49-F238E27FC236}">
                <a16:creationId xmlns:a16="http://schemas.microsoft.com/office/drawing/2014/main" id="{DD234703-9210-403F-9CAF-7CD3CD8D06E5}"/>
              </a:ext>
            </a:extLst>
          </p:cNvPr>
          <p:cNvSpPr/>
          <p:nvPr/>
        </p:nvSpPr>
        <p:spPr bwMode="auto">
          <a:xfrm>
            <a:off x="2781831" y="5518150"/>
            <a:ext cx="217131" cy="152796"/>
          </a:xfrm>
          <a:custGeom>
            <a:avLst/>
            <a:gdLst>
              <a:gd name="connsiteX0" fmla="*/ 0 w 171450"/>
              <a:gd name="connsiteY0" fmla="*/ 0 h 120650"/>
              <a:gd name="connsiteX1" fmla="*/ 6350 w 171450"/>
              <a:gd name="connsiteY1" fmla="*/ 120650 h 120650"/>
              <a:gd name="connsiteX2" fmla="*/ 171450 w 171450"/>
              <a:gd name="connsiteY2" fmla="*/ 120650 h 120650"/>
              <a:gd name="connsiteX3" fmla="*/ 168275 w 171450"/>
              <a:gd name="connsiteY3" fmla="*/ 31750 h 120650"/>
              <a:gd name="connsiteX4" fmla="*/ 0 w 171450"/>
              <a:gd name="connsiteY4" fmla="*/ 0 h 12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20650">
                <a:moveTo>
                  <a:pt x="0" y="0"/>
                </a:moveTo>
                <a:lnTo>
                  <a:pt x="6350" y="120650"/>
                </a:lnTo>
                <a:lnTo>
                  <a:pt x="171450" y="120650"/>
                </a:lnTo>
                <a:lnTo>
                  <a:pt x="168275" y="31750"/>
                </a:lnTo>
                <a:lnTo>
                  <a:pt x="0" y="0"/>
                </a:lnTo>
                <a:close/>
              </a:path>
            </a:pathLst>
          </a:custGeom>
          <a:noFill/>
          <a:ln w="22225" cap="flat" cmpd="sng" algn="ctr">
            <a:solidFill>
              <a:srgbClr val="0012C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zh-CN" altLang="en-US" sz="1400" b="0"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p:txBody>
      </p:sp>
      <p:sp>
        <p:nvSpPr>
          <p:cNvPr id="8" name="对话气泡: 矩形 7">
            <a:extLst>
              <a:ext uri="{FF2B5EF4-FFF2-40B4-BE49-F238E27FC236}">
                <a16:creationId xmlns:a16="http://schemas.microsoft.com/office/drawing/2014/main" id="{609BC645-4701-4826-BF9B-351435C3FF44}"/>
              </a:ext>
            </a:extLst>
          </p:cNvPr>
          <p:cNvSpPr/>
          <p:nvPr/>
        </p:nvSpPr>
        <p:spPr bwMode="auto">
          <a:xfrm>
            <a:off x="3858115" y="5536536"/>
            <a:ext cx="1297138" cy="316665"/>
          </a:xfrm>
          <a:prstGeom prst="wedgeRectCallout">
            <a:avLst>
              <a:gd name="adj1" fmla="val -121678"/>
              <a:gd name="adj2" fmla="val -17711"/>
            </a:avLst>
          </a:prstGeom>
          <a:solidFill>
            <a:schemeClr val="bg1"/>
          </a:solidFill>
          <a:ln w="3175" cap="flat" cmpd="sng" algn="ctr">
            <a:solidFill>
              <a:srgbClr val="0012C0"/>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zh-CN" altLang="en-US"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调整地块</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 y="0"/>
            <a:ext cx="22096842" cy="11048421"/>
          </a:xfrm>
          <a:prstGeom prst="rect">
            <a:avLst/>
          </a:prstGeom>
        </p:spPr>
      </p:pic>
      <p:sp>
        <p:nvSpPr>
          <p:cNvPr id="43" name="矩形 42"/>
          <p:cNvSpPr/>
          <p:nvPr/>
        </p:nvSpPr>
        <p:spPr>
          <a:xfrm>
            <a:off x="5613825" y="876550"/>
            <a:ext cx="16438408" cy="10000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20"/>
          </a:p>
        </p:txBody>
      </p:sp>
      <p:sp>
        <p:nvSpPr>
          <p:cNvPr id="3" name="矩形 2"/>
          <p:cNvSpPr/>
          <p:nvPr/>
        </p:nvSpPr>
        <p:spPr>
          <a:xfrm>
            <a:off x="561836" y="1432018"/>
            <a:ext cx="1124093" cy="400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20"/>
          </a:p>
        </p:txBody>
      </p:sp>
      <p:sp>
        <p:nvSpPr>
          <p:cNvPr id="32" name="矩形 31"/>
          <p:cNvSpPr/>
          <p:nvPr/>
        </p:nvSpPr>
        <p:spPr>
          <a:xfrm>
            <a:off x="561836" y="6903308"/>
            <a:ext cx="5241786" cy="2961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20"/>
          </a:p>
        </p:txBody>
      </p:sp>
      <p:sp>
        <p:nvSpPr>
          <p:cNvPr id="30" name="矩形 29"/>
          <p:cNvSpPr/>
          <p:nvPr/>
        </p:nvSpPr>
        <p:spPr>
          <a:xfrm>
            <a:off x="12644" y="791022"/>
            <a:ext cx="22096842" cy="10063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20"/>
          </a:p>
        </p:txBody>
      </p:sp>
      <p:sp>
        <p:nvSpPr>
          <p:cNvPr id="6" name="矩形 5"/>
          <p:cNvSpPr/>
          <p:nvPr/>
        </p:nvSpPr>
        <p:spPr>
          <a:xfrm>
            <a:off x="6071968" y="287348"/>
            <a:ext cx="9250757" cy="435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20"/>
          </a:p>
        </p:txBody>
      </p:sp>
      <p:sp>
        <p:nvSpPr>
          <p:cNvPr id="5" name="文本框 4"/>
          <p:cNvSpPr txBox="1"/>
          <p:nvPr/>
        </p:nvSpPr>
        <p:spPr>
          <a:xfrm>
            <a:off x="580" y="163465"/>
            <a:ext cx="22096840" cy="645160"/>
          </a:xfrm>
          <a:prstGeom prst="rect">
            <a:avLst/>
          </a:prstGeom>
          <a:noFill/>
        </p:spPr>
        <p:txBody>
          <a:bodyPr wrap="square" rtlCol="0">
            <a:spAutoFit/>
          </a:bodyPr>
          <a:lstStyle/>
          <a:p>
            <a:pPr algn="ctr">
              <a:lnSpc>
                <a:spcPct val="150000"/>
              </a:lnSpc>
            </a:pPr>
            <a:r>
              <a:rPr lang="en-US" altLang="zh-CN" sz="2400" b="1" dirty="0">
                <a:latin typeface="黑体" panose="02010609060101010101" pitchFamily="2" charset="-122"/>
                <a:ea typeface="黑体" panose="02010609060101010101" pitchFamily="2" charset="-122"/>
              </a:rPr>
              <a:t>《</a:t>
            </a:r>
            <a:r>
              <a:rPr lang="zh-CN" altLang="en-US" sz="2400" b="1" dirty="0">
                <a:latin typeface="黑体" panose="02010609060101010101" pitchFamily="2" charset="-122"/>
                <a:ea typeface="黑体" panose="02010609060101010101" pitchFamily="2" charset="-122"/>
              </a:rPr>
              <a:t>南京市高淳老城区（</a:t>
            </a:r>
            <a:r>
              <a:rPr lang="en-US" altLang="zh-CN" sz="2400" b="1" dirty="0">
                <a:latin typeface="黑体" panose="02010609060101010101" pitchFamily="2" charset="-122"/>
                <a:ea typeface="黑体" panose="02010609060101010101" pitchFamily="2" charset="-122"/>
              </a:rPr>
              <a:t>NJGCb040</a:t>
            </a:r>
            <a:r>
              <a:rPr lang="zh-CN" altLang="en-US" sz="2400" b="1" dirty="0">
                <a:latin typeface="黑体" panose="02010609060101010101" pitchFamily="2" charset="-122"/>
                <a:ea typeface="黑体" panose="02010609060101010101" pitchFamily="2" charset="-122"/>
              </a:rPr>
              <a:t>）控制性详细规划</a:t>
            </a:r>
            <a:r>
              <a:rPr lang="en-US" altLang="zh-CN" sz="2400" b="1" dirty="0">
                <a:latin typeface="黑体" panose="02010609060101010101" pitchFamily="2" charset="-122"/>
                <a:ea typeface="黑体" panose="02010609060101010101" pitchFamily="2" charset="-122"/>
              </a:rPr>
              <a:t>》NJGCb040-12</a:t>
            </a:r>
            <a:r>
              <a:rPr lang="zh-CN" altLang="en-US" sz="2400" b="1" dirty="0">
                <a:latin typeface="黑体" panose="02010609060101010101" pitchFamily="2" charset="-122"/>
                <a:ea typeface="黑体" panose="02010609060101010101" pitchFamily="2" charset="-122"/>
              </a:rPr>
              <a:t>规划管理单元图</a:t>
            </a:r>
            <a:r>
              <a:rPr lang="zh-CN" altLang="en-US" sz="2400" b="1" dirty="0" smtClean="0">
                <a:latin typeface="黑体" panose="02010609060101010101" pitchFamily="2" charset="-122"/>
                <a:ea typeface="黑体" panose="02010609060101010101" pitchFamily="2" charset="-122"/>
              </a:rPr>
              <a:t>则技术深化</a:t>
            </a:r>
            <a:endParaRPr lang="zh-CN" altLang="en-US" sz="2400" b="1" dirty="0">
              <a:latin typeface="黑体" panose="02010609060101010101" pitchFamily="2" charset="-122"/>
              <a:ea typeface="黑体" panose="02010609060101010101" pitchFamily="2" charset="-122"/>
            </a:endParaRPr>
          </a:p>
        </p:txBody>
      </p:sp>
      <p:sp>
        <p:nvSpPr>
          <p:cNvPr id="9" name="任意多边形 8"/>
          <p:cNvSpPr/>
          <p:nvPr/>
        </p:nvSpPr>
        <p:spPr>
          <a:xfrm>
            <a:off x="20971202" y="38236"/>
            <a:ext cx="1081031" cy="420594"/>
          </a:xfrm>
          <a:custGeom>
            <a:avLst/>
            <a:gdLst>
              <a:gd name="connsiteX0" fmla="*/ 0 w 1481137"/>
              <a:gd name="connsiteY0" fmla="*/ 495300 h 576262"/>
              <a:gd name="connsiteX1" fmla="*/ 100012 w 1481137"/>
              <a:gd name="connsiteY1" fmla="*/ 361950 h 576262"/>
              <a:gd name="connsiteX2" fmla="*/ 104775 w 1481137"/>
              <a:gd name="connsiteY2" fmla="*/ 252412 h 576262"/>
              <a:gd name="connsiteX3" fmla="*/ 19050 w 1481137"/>
              <a:gd name="connsiteY3" fmla="*/ 195262 h 576262"/>
              <a:gd name="connsiteX4" fmla="*/ 4762 w 1481137"/>
              <a:gd name="connsiteY4" fmla="*/ 0 h 576262"/>
              <a:gd name="connsiteX5" fmla="*/ 1481137 w 1481137"/>
              <a:gd name="connsiteY5" fmla="*/ 0 h 576262"/>
              <a:gd name="connsiteX6" fmla="*/ 1481137 w 1481137"/>
              <a:gd name="connsiteY6" fmla="*/ 461962 h 576262"/>
              <a:gd name="connsiteX7" fmla="*/ 1209675 w 1481137"/>
              <a:gd name="connsiteY7" fmla="*/ 461962 h 576262"/>
              <a:gd name="connsiteX8" fmla="*/ 1209675 w 1481137"/>
              <a:gd name="connsiteY8" fmla="*/ 576262 h 576262"/>
              <a:gd name="connsiteX9" fmla="*/ 0 w 1481137"/>
              <a:gd name="connsiteY9" fmla="*/ 576262 h 576262"/>
              <a:gd name="connsiteX10" fmla="*/ 0 w 1481137"/>
              <a:gd name="connsiteY10" fmla="*/ 495300 h 57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1137" h="576262">
                <a:moveTo>
                  <a:pt x="0" y="495300"/>
                </a:moveTo>
                <a:lnTo>
                  <a:pt x="100012" y="361950"/>
                </a:lnTo>
                <a:lnTo>
                  <a:pt x="104775" y="252412"/>
                </a:lnTo>
                <a:lnTo>
                  <a:pt x="19050" y="195262"/>
                </a:lnTo>
                <a:lnTo>
                  <a:pt x="4762" y="0"/>
                </a:lnTo>
                <a:lnTo>
                  <a:pt x="1481137" y="0"/>
                </a:lnTo>
                <a:lnTo>
                  <a:pt x="1481137" y="461962"/>
                </a:lnTo>
                <a:lnTo>
                  <a:pt x="1209675" y="461962"/>
                </a:lnTo>
                <a:lnTo>
                  <a:pt x="1209675" y="576262"/>
                </a:lnTo>
                <a:lnTo>
                  <a:pt x="0" y="576262"/>
                </a:lnTo>
                <a:lnTo>
                  <a:pt x="0" y="495300"/>
                </a:lnTo>
                <a:close/>
              </a:path>
            </a:pathLst>
          </a:custGeom>
          <a:solidFill>
            <a:srgbClr val="888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20" dirty="0"/>
          </a:p>
        </p:txBody>
      </p:sp>
      <p:sp>
        <p:nvSpPr>
          <p:cNvPr id="14" name="矩形 13"/>
          <p:cNvSpPr/>
          <p:nvPr/>
        </p:nvSpPr>
        <p:spPr>
          <a:xfrm>
            <a:off x="7553672" y="1573708"/>
            <a:ext cx="6477722" cy="6420027"/>
          </a:xfrm>
          <a:prstGeom prst="rect">
            <a:avLst/>
          </a:prstGeom>
        </p:spPr>
        <p:txBody>
          <a:bodyPr wrap="square">
            <a:spAutoFit/>
          </a:bodyPr>
          <a:lstStyle/>
          <a:p>
            <a:pPr marL="208280" indent="-208280" algn="just">
              <a:lnSpc>
                <a:spcPct val="150000"/>
              </a:lnSpc>
              <a:buFont typeface="Arial" panose="020B0604020202020204" pitchFamily="34" charset="0"/>
              <a:buChar char="•"/>
            </a:pPr>
            <a:r>
              <a:rPr lang="zh-CN" altLang="en-US" sz="1200" b="1" dirty="0">
                <a:latin typeface="宋体" panose="02010600030101010101" pitchFamily="2" charset="-122"/>
                <a:ea typeface="宋体" panose="02010600030101010101" pitchFamily="2" charset="-122"/>
              </a:rPr>
              <a:t>用地功能及指标调整：</a:t>
            </a:r>
          </a:p>
          <a:p>
            <a:pPr indent="334010" algn="just">
              <a:lnSpc>
                <a:spcPct val="150000"/>
              </a:lnSpc>
              <a:tabLst>
                <a:tab pos="333375" algn="l"/>
                <a:tab pos="1417955" algn="l"/>
                <a:tab pos="6490970" algn="r"/>
              </a:tabLst>
            </a:pPr>
            <a:r>
              <a:rPr lang="zh-CN"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1</a:t>
            </a:r>
            <a:r>
              <a:rPr lang="zh-CN" altLang="en-US" sz="1200" dirty="0">
                <a:latin typeface="宋体" panose="02010600030101010101" pitchFamily="2" charset="-122"/>
                <a:ea typeface="宋体" panose="02010600030101010101" pitchFamily="2" charset="-122"/>
              </a:rPr>
              <a:t>）</a:t>
            </a:r>
            <a:r>
              <a:rPr sz="1200" dirty="0">
                <a:latin typeface="宋体" panose="02010600030101010101" pitchFamily="2" charset="-122"/>
                <a:ea typeface="宋体" panose="02010600030101010101" pitchFamily="2" charset="-122"/>
              </a:rPr>
              <a:t>NJGCb040-12-001：用地面积由2074.62平方米调整为2155.71平方米。</a:t>
            </a:r>
          </a:p>
          <a:p>
            <a:pPr indent="334010" algn="just">
              <a:lnSpc>
                <a:spcPct val="150000"/>
              </a:lnSpc>
              <a:tabLst>
                <a:tab pos="333375" algn="l"/>
                <a:tab pos="1417955" algn="l"/>
                <a:tab pos="6490970" algn="r"/>
              </a:tabLst>
            </a:pPr>
            <a:r>
              <a:rPr lang="zh-CN"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2</a:t>
            </a:r>
            <a:r>
              <a:rPr lang="zh-CN" altLang="en-US" sz="1200" dirty="0">
                <a:latin typeface="宋体" panose="02010600030101010101" pitchFamily="2" charset="-122"/>
                <a:ea typeface="宋体" panose="02010600030101010101" pitchFamily="2" charset="-122"/>
              </a:rPr>
              <a:t>）</a:t>
            </a:r>
            <a:r>
              <a:rPr sz="1200" dirty="0">
                <a:latin typeface="宋体" panose="02010600030101010101" pitchFamily="2" charset="-122"/>
                <a:ea typeface="宋体" panose="02010600030101010101" pitchFamily="2" charset="-122"/>
              </a:rPr>
              <a:t>NJGCb040-12-002：用地面积由9180.03平方米调整为9407.96平方米。</a:t>
            </a:r>
          </a:p>
          <a:p>
            <a:pPr indent="334010" algn="just">
              <a:lnSpc>
                <a:spcPct val="150000"/>
              </a:lnSpc>
              <a:tabLst>
                <a:tab pos="333375" algn="l"/>
                <a:tab pos="1417955" algn="l"/>
                <a:tab pos="6490970" algn="r"/>
              </a:tabLst>
            </a:pPr>
            <a:r>
              <a:rPr lang="zh-CN"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3</a:t>
            </a:r>
            <a:r>
              <a:rPr lang="zh-CN" altLang="en-US" sz="1200" dirty="0">
                <a:latin typeface="宋体" panose="02010600030101010101" pitchFamily="2" charset="-122"/>
                <a:ea typeface="宋体" panose="02010600030101010101" pitchFamily="2" charset="-122"/>
              </a:rPr>
              <a:t>）</a:t>
            </a:r>
            <a:r>
              <a:rPr sz="1200" dirty="0">
                <a:latin typeface="宋体" panose="02010600030101010101" pitchFamily="2" charset="-122"/>
                <a:ea typeface="宋体" panose="02010600030101010101" pitchFamily="2" charset="-122"/>
              </a:rPr>
              <a:t>NJGCb040-12-003：用地代码由Rb调整为R21，用地性质由商住混合调整为二类住宅，用地面积由19134.66平方米调整为25591.08平方米，容积率由1.8调整为1.6。</a:t>
            </a:r>
          </a:p>
          <a:p>
            <a:pPr indent="334010" algn="just">
              <a:lnSpc>
                <a:spcPct val="150000"/>
              </a:lnSpc>
              <a:tabLst>
                <a:tab pos="333375" algn="l"/>
                <a:tab pos="1417955" algn="l"/>
                <a:tab pos="6490970" algn="r"/>
              </a:tabLst>
            </a:pPr>
            <a:r>
              <a:rPr lang="zh-CN"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4</a:t>
            </a:r>
            <a:r>
              <a:rPr lang="zh-CN" altLang="en-US" sz="1200" dirty="0">
                <a:latin typeface="宋体" panose="02010600030101010101" pitchFamily="2" charset="-122"/>
                <a:ea typeface="宋体" panose="02010600030101010101" pitchFamily="2" charset="-122"/>
              </a:rPr>
              <a:t>）</a:t>
            </a:r>
            <a:r>
              <a:rPr sz="1200" dirty="0">
                <a:latin typeface="宋体" panose="02010600030101010101" pitchFamily="2" charset="-122"/>
                <a:ea typeface="宋体" panose="02010600030101010101" pitchFamily="2" charset="-122"/>
              </a:rPr>
              <a:t>NJGCb040-12-006：用地面积由4186.64平方米调整为2189.04平方米。</a:t>
            </a:r>
          </a:p>
          <a:p>
            <a:pPr indent="334010" algn="just">
              <a:lnSpc>
                <a:spcPct val="150000"/>
              </a:lnSpc>
              <a:tabLst>
                <a:tab pos="333375" algn="l"/>
                <a:tab pos="1417955" algn="l"/>
                <a:tab pos="6490970" algn="r"/>
              </a:tabLst>
            </a:pPr>
            <a:r>
              <a:rPr lang="zh-CN"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5</a:t>
            </a:r>
            <a:r>
              <a:rPr lang="zh-CN" altLang="en-US" sz="1200" dirty="0">
                <a:latin typeface="宋体" panose="02010600030101010101" pitchFamily="2" charset="-122"/>
                <a:ea typeface="宋体" panose="02010600030101010101" pitchFamily="2" charset="-122"/>
              </a:rPr>
              <a:t>）</a:t>
            </a:r>
            <a:r>
              <a:rPr sz="1200" dirty="0">
                <a:latin typeface="宋体" panose="02010600030101010101" pitchFamily="2" charset="-122"/>
                <a:ea typeface="宋体" panose="02010600030101010101" pitchFamily="2" charset="-122"/>
              </a:rPr>
              <a:t>NJGCb040-12-007：用地面积由12481.16平方米调整为4246.99平方米。</a:t>
            </a:r>
          </a:p>
          <a:p>
            <a:pPr indent="334010" algn="just">
              <a:lnSpc>
                <a:spcPct val="150000"/>
              </a:lnSpc>
              <a:tabLst>
                <a:tab pos="333375" algn="l"/>
                <a:tab pos="1417955" algn="l"/>
                <a:tab pos="6490970" algn="r"/>
              </a:tabLst>
            </a:pPr>
            <a:r>
              <a:rPr lang="zh-CN"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6</a:t>
            </a:r>
            <a:r>
              <a:rPr lang="zh-CN" altLang="en-US" sz="1200" dirty="0">
                <a:latin typeface="宋体" panose="02010600030101010101" pitchFamily="2" charset="-122"/>
                <a:ea typeface="宋体" panose="02010600030101010101" pitchFamily="2" charset="-122"/>
              </a:rPr>
              <a:t>）</a:t>
            </a:r>
            <a:r>
              <a:rPr sz="1200" dirty="0">
                <a:latin typeface="宋体" panose="02010600030101010101" pitchFamily="2" charset="-122"/>
                <a:ea typeface="宋体" panose="02010600030101010101" pitchFamily="2" charset="-122"/>
              </a:rPr>
              <a:t>NJGCb040-12-010：用地面积由3136.83平方米调整为3139.38平方米。</a:t>
            </a:r>
          </a:p>
          <a:p>
            <a:pPr indent="334010" algn="just">
              <a:lnSpc>
                <a:spcPct val="150000"/>
              </a:lnSpc>
              <a:tabLst>
                <a:tab pos="333375" algn="l"/>
                <a:tab pos="1417955" algn="l"/>
                <a:tab pos="6490970" algn="r"/>
              </a:tabLst>
            </a:pPr>
            <a:r>
              <a:rPr lang="zh-CN"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7</a:t>
            </a:r>
            <a:r>
              <a:rPr lang="zh-CN" altLang="en-US" sz="1200" dirty="0">
                <a:latin typeface="宋体" panose="02010600030101010101" pitchFamily="2" charset="-122"/>
                <a:ea typeface="宋体" panose="02010600030101010101" pitchFamily="2" charset="-122"/>
              </a:rPr>
              <a:t>）</a:t>
            </a:r>
            <a:r>
              <a:rPr sz="1200" dirty="0">
                <a:latin typeface="宋体" panose="02010600030101010101" pitchFamily="2" charset="-122"/>
                <a:ea typeface="宋体" panose="02010600030101010101" pitchFamily="2" charset="-122"/>
              </a:rPr>
              <a:t>NJGCb040-12-011：用地面积由3148.72平方米调整为3149.70平方米。</a:t>
            </a:r>
            <a:endParaRPr lang="en-US" sz="1200" dirty="0">
              <a:latin typeface="宋体" panose="02010600030101010101" pitchFamily="2" charset="-122"/>
              <a:ea typeface="宋体" panose="02010600030101010101" pitchFamily="2" charset="-122"/>
            </a:endParaRPr>
          </a:p>
          <a:p>
            <a:pPr indent="334010" algn="just">
              <a:lnSpc>
                <a:spcPct val="150000"/>
              </a:lnSpc>
              <a:tabLst>
                <a:tab pos="333375" algn="l"/>
                <a:tab pos="1417955" algn="l"/>
                <a:tab pos="6490970" algn="r"/>
              </a:tabLst>
            </a:pPr>
            <a:r>
              <a:rPr lang="zh-CN" altLang="en-US" sz="1200" dirty="0">
                <a:latin typeface="宋体" panose="02010600030101010101" pitchFamily="2" charset="-122"/>
              </a:rPr>
              <a:t>（</a:t>
            </a:r>
            <a:r>
              <a:rPr lang="en-US" altLang="zh-CN" sz="1200" dirty="0">
                <a:latin typeface="宋体" panose="02010600030101010101" pitchFamily="2" charset="-122"/>
              </a:rPr>
              <a:t>8</a:t>
            </a:r>
            <a:r>
              <a:rPr lang="zh-CN" altLang="en-US" sz="1200" dirty="0">
                <a:latin typeface="宋体" panose="02010600030101010101" pitchFamily="2" charset="-122"/>
              </a:rPr>
              <a:t>）</a:t>
            </a:r>
            <a:r>
              <a:rPr lang="en-US" altLang="zh-CN" sz="1200" dirty="0">
                <a:latin typeface="宋体" panose="02010600030101010101" pitchFamily="2" charset="-122"/>
                <a:ea typeface="宋体" panose="02010600030101010101" pitchFamily="2" charset="-122"/>
              </a:rPr>
              <a:t>NJGCb040-12-013</a:t>
            </a:r>
            <a:r>
              <a:rPr lang="zh-CN" altLang="en-US" sz="1200" dirty="0">
                <a:latin typeface="宋体" panose="02010600030101010101" pitchFamily="2" charset="-122"/>
                <a:ea typeface="宋体" panose="02010600030101010101" pitchFamily="2" charset="-122"/>
              </a:rPr>
              <a:t>：用地面积由</a:t>
            </a:r>
            <a:r>
              <a:rPr lang="en-US" altLang="zh-CN" sz="1200" dirty="0">
                <a:latin typeface="宋体" panose="02010600030101010101" pitchFamily="2" charset="-122"/>
                <a:ea typeface="宋体" panose="02010600030101010101" pitchFamily="2" charset="-122"/>
              </a:rPr>
              <a:t>6434.47</a:t>
            </a:r>
            <a:r>
              <a:rPr lang="zh-CN" altLang="en-US" sz="1200" dirty="0">
                <a:latin typeface="宋体" panose="02010600030101010101" pitchFamily="2" charset="-122"/>
                <a:ea typeface="宋体" panose="02010600030101010101" pitchFamily="2" charset="-122"/>
              </a:rPr>
              <a:t>平方米调整为</a:t>
            </a:r>
            <a:r>
              <a:rPr lang="en-US" altLang="zh-CN" sz="1200" dirty="0">
                <a:latin typeface="宋体" panose="02010600030101010101" pitchFamily="2" charset="-122"/>
                <a:ea typeface="宋体" panose="02010600030101010101" pitchFamily="2" charset="-122"/>
              </a:rPr>
              <a:t>6438.36</a:t>
            </a:r>
            <a:r>
              <a:rPr lang="zh-CN" altLang="en-US" sz="1200" dirty="0">
                <a:latin typeface="宋体" panose="02010600030101010101" pitchFamily="2" charset="-122"/>
                <a:ea typeface="宋体" panose="02010600030101010101" pitchFamily="2" charset="-122"/>
              </a:rPr>
              <a:t>平方米。</a:t>
            </a:r>
            <a:endParaRPr sz="1200" dirty="0">
              <a:latin typeface="宋体" panose="02010600030101010101" pitchFamily="2" charset="-122"/>
              <a:ea typeface="宋体" panose="02010600030101010101" pitchFamily="2" charset="-122"/>
            </a:endParaRPr>
          </a:p>
          <a:p>
            <a:pPr indent="334010" algn="just">
              <a:lnSpc>
                <a:spcPct val="150000"/>
              </a:lnSpc>
              <a:tabLst>
                <a:tab pos="333375" algn="l"/>
                <a:tab pos="1417955" algn="l"/>
                <a:tab pos="6490970" algn="r"/>
              </a:tabLst>
            </a:pPr>
            <a:r>
              <a:rPr lang="zh-CN"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9</a:t>
            </a:r>
            <a:r>
              <a:rPr lang="zh-CN" altLang="en-US" sz="1200" dirty="0">
                <a:latin typeface="宋体" panose="02010600030101010101" pitchFamily="2" charset="-122"/>
                <a:ea typeface="宋体" panose="02010600030101010101" pitchFamily="2" charset="-122"/>
              </a:rPr>
              <a:t>）</a:t>
            </a:r>
            <a:r>
              <a:rPr sz="1200" dirty="0">
                <a:latin typeface="宋体" panose="02010600030101010101" pitchFamily="2" charset="-122"/>
                <a:ea typeface="宋体" panose="02010600030101010101" pitchFamily="2" charset="-122"/>
              </a:rPr>
              <a:t>NJGCb040-12-028：用地面积由42938.17平方米调整为40938.33平方米。</a:t>
            </a:r>
            <a:endParaRPr lang="en-US" sz="1200" dirty="0">
              <a:latin typeface="宋体" panose="02010600030101010101" pitchFamily="2" charset="-122"/>
              <a:ea typeface="宋体" panose="02010600030101010101" pitchFamily="2" charset="-122"/>
            </a:endParaRPr>
          </a:p>
          <a:p>
            <a:pPr indent="334010" algn="just">
              <a:lnSpc>
                <a:spcPct val="150000"/>
              </a:lnSpc>
              <a:tabLst>
                <a:tab pos="333375" algn="l"/>
                <a:tab pos="1417955" algn="l"/>
                <a:tab pos="6490970" algn="r"/>
              </a:tabLst>
            </a:pPr>
            <a:r>
              <a:rPr lang="zh-CN" altLang="en-US" sz="1200" dirty="0">
                <a:latin typeface="宋体" panose="02010600030101010101" pitchFamily="2" charset="-122"/>
              </a:rPr>
              <a:t>（</a:t>
            </a:r>
            <a:r>
              <a:rPr lang="en-US" altLang="zh-CN" sz="1200" dirty="0">
                <a:latin typeface="宋体" panose="02010600030101010101" pitchFamily="2" charset="-122"/>
              </a:rPr>
              <a:t>10</a:t>
            </a:r>
            <a:r>
              <a:rPr lang="zh-CN" altLang="en-US" sz="1200" dirty="0">
                <a:latin typeface="宋体" panose="02010600030101010101" pitchFamily="2" charset="-122"/>
              </a:rPr>
              <a:t>）</a:t>
            </a:r>
            <a:r>
              <a:rPr lang="en-US" altLang="zh-CN" sz="1200" dirty="0">
                <a:latin typeface="宋体" panose="02010600030101010101" pitchFamily="2" charset="-122"/>
                <a:ea typeface="宋体" panose="02010600030101010101" pitchFamily="2" charset="-122"/>
              </a:rPr>
              <a:t>NJGCb040-12-030</a:t>
            </a:r>
            <a:r>
              <a:rPr lang="zh-CN" altLang="en-US" sz="1200" dirty="0">
                <a:latin typeface="宋体" panose="02010600030101010101" pitchFamily="2" charset="-122"/>
                <a:ea typeface="宋体" panose="02010600030101010101" pitchFamily="2" charset="-122"/>
              </a:rPr>
              <a:t>：用地面积由</a:t>
            </a:r>
            <a:r>
              <a:rPr lang="en-US" altLang="zh-CN" sz="1200" dirty="0">
                <a:latin typeface="宋体" panose="02010600030101010101" pitchFamily="2" charset="-122"/>
                <a:ea typeface="宋体" panose="02010600030101010101" pitchFamily="2" charset="-122"/>
              </a:rPr>
              <a:t>6690.08</a:t>
            </a:r>
            <a:r>
              <a:rPr lang="zh-CN" altLang="en-US" sz="1200" dirty="0">
                <a:latin typeface="宋体" panose="02010600030101010101" pitchFamily="2" charset="-122"/>
                <a:ea typeface="宋体" panose="02010600030101010101" pitchFamily="2" charset="-122"/>
              </a:rPr>
              <a:t>平方米调整为</a:t>
            </a:r>
            <a:r>
              <a:rPr lang="en-US" altLang="zh-CN" sz="1200" dirty="0">
                <a:latin typeface="宋体" panose="02010600030101010101" pitchFamily="2" charset="-122"/>
                <a:ea typeface="宋体" panose="02010600030101010101" pitchFamily="2" charset="-122"/>
              </a:rPr>
              <a:t>6692.23</a:t>
            </a:r>
            <a:r>
              <a:rPr lang="zh-CN" altLang="en-US" sz="1200" dirty="0">
                <a:latin typeface="宋体" panose="02010600030101010101" pitchFamily="2" charset="-122"/>
                <a:ea typeface="宋体" panose="02010600030101010101" pitchFamily="2" charset="-122"/>
              </a:rPr>
              <a:t>平方米。</a:t>
            </a:r>
            <a:endParaRPr sz="1200" dirty="0">
              <a:latin typeface="宋体" panose="02010600030101010101" pitchFamily="2" charset="-122"/>
              <a:ea typeface="宋体" panose="02010600030101010101" pitchFamily="2" charset="-122"/>
            </a:endParaRPr>
          </a:p>
          <a:p>
            <a:pPr indent="334010" algn="just">
              <a:lnSpc>
                <a:spcPct val="150000"/>
              </a:lnSpc>
              <a:tabLst>
                <a:tab pos="333375" algn="l"/>
                <a:tab pos="1417955" algn="l"/>
                <a:tab pos="6490970" algn="r"/>
              </a:tabLst>
            </a:pPr>
            <a:r>
              <a:rPr lang="zh-CN"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rPr>
              <a:t>11</a:t>
            </a:r>
            <a:r>
              <a:rPr lang="zh-CN" altLang="en-US" sz="1200" dirty="0">
                <a:latin typeface="宋体" panose="02010600030101010101" pitchFamily="2" charset="-122"/>
                <a:ea typeface="宋体" panose="02010600030101010101" pitchFamily="2" charset="-122"/>
              </a:rPr>
              <a:t>）</a:t>
            </a:r>
            <a:r>
              <a:rPr sz="1200" dirty="0">
                <a:latin typeface="宋体" panose="02010600030101010101" pitchFamily="2" charset="-122"/>
                <a:ea typeface="宋体" panose="02010600030101010101" pitchFamily="2" charset="-122"/>
              </a:rPr>
              <a:t>新增NJGCb040-12-041号地块：用地代码为R21，用地性质为二类居住，</a:t>
            </a:r>
            <a:r>
              <a:rPr sz="1200" dirty="0" smtClean="0">
                <a:latin typeface="宋体" panose="02010600030101010101" pitchFamily="2" charset="-122"/>
                <a:ea typeface="宋体" panose="02010600030101010101" pitchFamily="2" charset="-122"/>
              </a:rPr>
              <a:t>用地面积为</a:t>
            </a:r>
            <a:r>
              <a:rPr lang="en-US" sz="1200" dirty="0">
                <a:latin typeface="宋体" panose="02010600030101010101" pitchFamily="2" charset="-122"/>
              </a:rPr>
              <a:t>1</a:t>
            </a:r>
            <a:r>
              <a:rPr sz="1200" dirty="0" smtClean="0">
                <a:latin typeface="宋体" panose="02010600030101010101" pitchFamily="2" charset="-122"/>
                <a:ea typeface="宋体" panose="02010600030101010101" pitchFamily="2" charset="-122"/>
              </a:rPr>
              <a:t>247.60</a:t>
            </a:r>
            <a:r>
              <a:rPr sz="1200" dirty="0">
                <a:latin typeface="宋体" panose="02010600030101010101" pitchFamily="2" charset="-122"/>
                <a:ea typeface="宋体" panose="02010600030101010101" pitchFamily="2" charset="-122"/>
              </a:rPr>
              <a:t>平方米。</a:t>
            </a:r>
          </a:p>
          <a:p>
            <a:pPr indent="334010" algn="just">
              <a:lnSpc>
                <a:spcPct val="150000"/>
              </a:lnSpc>
              <a:tabLst>
                <a:tab pos="333375" algn="l"/>
                <a:tab pos="1417955" algn="l"/>
                <a:tab pos="6490970" algn="r"/>
              </a:tabLst>
            </a:pPr>
            <a:r>
              <a:rPr lang="zh-CN"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12</a:t>
            </a:r>
            <a:r>
              <a:rPr lang="zh-CN" altLang="en-US" sz="1200" dirty="0">
                <a:latin typeface="宋体" panose="02010600030101010101" pitchFamily="2" charset="-122"/>
                <a:ea typeface="宋体" panose="02010600030101010101" pitchFamily="2" charset="-122"/>
              </a:rPr>
              <a:t>）</a:t>
            </a:r>
            <a:r>
              <a:rPr sz="1200" dirty="0">
                <a:latin typeface="宋体" panose="02010600030101010101" pitchFamily="2" charset="-122"/>
                <a:ea typeface="宋体" panose="02010600030101010101" pitchFamily="2" charset="-122"/>
              </a:rPr>
              <a:t>新增NJGCb040-12-042号地块：用地代码为Rb，用地性质为商住混合，用地面积为2215.35平方米，最大容积率≤1.8，建筑密度≤30%，最大建筑高度≤24米，绿地率≥30%。</a:t>
            </a:r>
          </a:p>
          <a:p>
            <a:pPr indent="334010" algn="just">
              <a:lnSpc>
                <a:spcPct val="150000"/>
              </a:lnSpc>
              <a:tabLst>
                <a:tab pos="333375" algn="l"/>
                <a:tab pos="1417955" algn="l"/>
                <a:tab pos="6490970" algn="r"/>
              </a:tabLst>
            </a:pPr>
            <a:r>
              <a:rPr lang="zh-CN"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rPr>
              <a:t>13</a:t>
            </a:r>
            <a:r>
              <a:rPr lang="zh-CN" altLang="en-US" sz="1200" dirty="0">
                <a:latin typeface="宋体" panose="02010600030101010101" pitchFamily="2" charset="-122"/>
                <a:ea typeface="宋体" panose="02010600030101010101" pitchFamily="2" charset="-122"/>
              </a:rPr>
              <a:t>）</a:t>
            </a:r>
            <a:r>
              <a:rPr sz="1200" dirty="0">
                <a:latin typeface="宋体" panose="02010600030101010101" pitchFamily="2" charset="-122"/>
                <a:ea typeface="宋体" panose="02010600030101010101" pitchFamily="2" charset="-122"/>
              </a:rPr>
              <a:t>新增NJGCb040-12-043号地块：用地代码为G3，用地性质为广场，用地面积为1999.85平方米，绿地率≥50%。</a:t>
            </a:r>
            <a:endParaRPr lang="en-US" sz="1200" dirty="0">
              <a:latin typeface="宋体" panose="02010600030101010101" pitchFamily="2" charset="-122"/>
              <a:ea typeface="宋体" panose="02010600030101010101" pitchFamily="2" charset="-122"/>
            </a:endParaRPr>
          </a:p>
          <a:p>
            <a:pPr indent="334010" algn="just">
              <a:lnSpc>
                <a:spcPct val="150000"/>
              </a:lnSpc>
              <a:tabLst>
                <a:tab pos="333375" algn="l"/>
                <a:tab pos="1417955" algn="l"/>
                <a:tab pos="6490970" algn="r"/>
              </a:tabLst>
            </a:pPr>
            <a:endParaRPr sz="1200" dirty="0">
              <a:latin typeface="宋体" panose="02010600030101010101" pitchFamily="2" charset="-122"/>
              <a:ea typeface="宋体" panose="02010600030101010101" pitchFamily="2" charset="-122"/>
            </a:endParaRPr>
          </a:p>
          <a:p>
            <a:pPr marL="208280" indent="-208280" algn="just">
              <a:lnSpc>
                <a:spcPct val="150000"/>
              </a:lnSpc>
              <a:buFont typeface="Arial" panose="020B0604020202020204" pitchFamily="34" charset="0"/>
              <a:buChar char="•"/>
            </a:pPr>
            <a:r>
              <a:rPr lang="zh-CN" altLang="en-US" sz="1200" b="1" dirty="0">
                <a:latin typeface="宋体" panose="02010600030101010101" pitchFamily="2" charset="-122"/>
                <a:sym typeface="+mn-ea"/>
              </a:rPr>
              <a:t>其他优化调整：</a:t>
            </a:r>
          </a:p>
          <a:p>
            <a:pPr marL="0" indent="0" algn="just">
              <a:lnSpc>
                <a:spcPct val="150000"/>
              </a:lnSpc>
              <a:buFont typeface="Arial" panose="020B0604020202020204" pitchFamily="34" charset="0"/>
              <a:buNone/>
            </a:pPr>
            <a:r>
              <a:rPr lang="en-US" altLang="zh-CN" sz="1200" dirty="0">
                <a:latin typeface="宋体" panose="02010600030101010101" pitchFamily="2" charset="-122"/>
                <a:ea typeface="宋体" panose="02010600030101010101" pitchFamily="2" charset="-122"/>
              </a:rPr>
              <a:t>     </a:t>
            </a:r>
            <a:r>
              <a:rPr sz="1200" dirty="0">
                <a:latin typeface="宋体" panose="02010600030101010101" pitchFamily="2" charset="-122"/>
                <a:ea typeface="宋体" panose="02010600030101010101" pitchFamily="2" charset="-122"/>
              </a:rPr>
              <a:t>增加规划控制条文6：公共交通场站利用引导，建议公共交通场站地块内建筑复合利用，建筑内根据远期实施阶段具体需求配建公共文化设施或社会福利与保障设施，如居家养老服务站、文化活动室等。</a:t>
            </a:r>
          </a:p>
        </p:txBody>
      </p:sp>
      <p:sp>
        <p:nvSpPr>
          <p:cNvPr id="2" name="文本框 1"/>
          <p:cNvSpPr txBox="1"/>
          <p:nvPr/>
        </p:nvSpPr>
        <p:spPr>
          <a:xfrm>
            <a:off x="7633388" y="1194197"/>
            <a:ext cx="2088724" cy="317010"/>
          </a:xfrm>
          <a:prstGeom prst="rect">
            <a:avLst/>
          </a:prstGeom>
          <a:noFill/>
        </p:spPr>
        <p:txBody>
          <a:bodyPr wrap="square" rtlCol="0">
            <a:spAutoFit/>
          </a:bodyPr>
          <a:lstStyle/>
          <a:p>
            <a:r>
              <a:rPr lang="zh-CN" altLang="en-US" sz="1460" b="1" dirty="0" smtClean="0">
                <a:latin typeface="黑体" panose="02010609060101010101" pitchFamily="2" charset="-122"/>
                <a:ea typeface="黑体" panose="02010609060101010101" pitchFamily="2" charset="-122"/>
              </a:rPr>
              <a:t>主要调整内容</a:t>
            </a:r>
            <a:endParaRPr lang="zh-CN" altLang="en-US" sz="1460" b="1" dirty="0">
              <a:latin typeface="黑体" panose="02010609060101010101" pitchFamily="2" charset="-122"/>
              <a:ea typeface="黑体" panose="02010609060101010101" pitchFamily="2" charset="-122"/>
            </a:endParaRPr>
          </a:p>
        </p:txBody>
      </p:sp>
      <p:cxnSp>
        <p:nvCxnSpPr>
          <p:cNvPr id="26" name="直接连接符 25"/>
          <p:cNvCxnSpPr/>
          <p:nvPr/>
        </p:nvCxnSpPr>
        <p:spPr>
          <a:xfrm>
            <a:off x="7274950" y="807711"/>
            <a:ext cx="0" cy="1006916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3328" y="807710"/>
            <a:ext cx="2211074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552581" y="1198965"/>
            <a:ext cx="2088724" cy="317010"/>
          </a:xfrm>
          <a:prstGeom prst="rect">
            <a:avLst/>
          </a:prstGeom>
          <a:noFill/>
        </p:spPr>
        <p:txBody>
          <a:bodyPr wrap="square" rtlCol="0">
            <a:spAutoFit/>
          </a:bodyPr>
          <a:lstStyle/>
          <a:p>
            <a:r>
              <a:rPr lang="zh-CN" altLang="en-US" sz="1460" b="1" dirty="0">
                <a:latin typeface="黑体" panose="02010609060101010101" pitchFamily="2" charset="-122"/>
                <a:ea typeface="黑体" panose="02010609060101010101" pitchFamily="2" charset="-122"/>
              </a:rPr>
              <a:t>区位及范围</a:t>
            </a:r>
          </a:p>
        </p:txBody>
      </p:sp>
      <p:cxnSp>
        <p:nvCxnSpPr>
          <p:cNvPr id="35" name="直接连接符 34"/>
          <p:cNvCxnSpPr/>
          <p:nvPr/>
        </p:nvCxnSpPr>
        <p:spPr>
          <a:xfrm>
            <a:off x="14076582" y="807711"/>
            <a:ext cx="0" cy="1006916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15584676" y="10023458"/>
            <a:ext cx="5435271" cy="320216"/>
          </a:xfrm>
          <a:prstGeom prst="rect">
            <a:avLst/>
          </a:prstGeom>
        </p:spPr>
        <p:txBody>
          <a:bodyPr wrap="square">
            <a:spAutoFit/>
          </a:bodyPr>
          <a:lstStyle/>
          <a:p>
            <a:pPr algn="ctr">
              <a:lnSpc>
                <a:spcPct val="150000"/>
              </a:lnSpc>
            </a:pPr>
            <a:r>
              <a:rPr lang="en-US" altLang="zh-CN" sz="1170" dirty="0" smtClean="0">
                <a:latin typeface="宋体" panose="02010600030101010101" pitchFamily="2" charset="-122"/>
                <a:ea typeface="宋体" panose="02010600030101010101" pitchFamily="2" charset="-122"/>
              </a:rPr>
              <a:t>NJGCb040—12</a:t>
            </a:r>
            <a:r>
              <a:rPr lang="zh-CN" altLang="en-US" sz="1170" dirty="0" smtClean="0">
                <a:latin typeface="宋体" panose="02010600030101010101" pitchFamily="2" charset="-122"/>
              </a:rPr>
              <a:t>技术深化</a:t>
            </a:r>
            <a:r>
              <a:rPr lang="zh-CN" altLang="en-US" sz="1170" dirty="0" smtClean="0">
                <a:latin typeface="宋体" panose="02010600030101010101" pitchFamily="2" charset="-122"/>
                <a:ea typeface="宋体" panose="02010600030101010101" pitchFamily="2" charset="-122"/>
              </a:rPr>
              <a:t>后</a:t>
            </a:r>
            <a:endParaRPr lang="en-US" altLang="zh-CN" sz="1170" dirty="0">
              <a:latin typeface="宋体" panose="02010600030101010101" pitchFamily="2" charset="-122"/>
              <a:ea typeface="宋体" panose="02010600030101010101" pitchFamily="2" charset="-122"/>
            </a:endParaRPr>
          </a:p>
        </p:txBody>
      </p:sp>
      <p:sp>
        <p:nvSpPr>
          <p:cNvPr id="41" name="文本框 40"/>
          <p:cNvSpPr txBox="1"/>
          <p:nvPr/>
        </p:nvSpPr>
        <p:spPr>
          <a:xfrm>
            <a:off x="14435884" y="1194197"/>
            <a:ext cx="2088724" cy="317010"/>
          </a:xfrm>
          <a:prstGeom prst="rect">
            <a:avLst/>
          </a:prstGeom>
          <a:noFill/>
        </p:spPr>
        <p:txBody>
          <a:bodyPr wrap="square" rtlCol="0">
            <a:spAutoFit/>
          </a:bodyPr>
          <a:lstStyle/>
          <a:p>
            <a:r>
              <a:rPr lang="zh-CN" altLang="en-US" sz="1460" b="1" dirty="0">
                <a:latin typeface="黑体" panose="02010609060101010101" pitchFamily="2" charset="-122"/>
                <a:ea typeface="黑体" panose="02010609060101010101" pitchFamily="2" charset="-122"/>
              </a:rPr>
              <a:t>规划图则</a:t>
            </a:r>
          </a:p>
        </p:txBody>
      </p:sp>
      <p:sp>
        <p:nvSpPr>
          <p:cNvPr id="34" name="Text Box 176"/>
          <p:cNvSpPr txBox="1">
            <a:spLocks noChangeArrowheads="1"/>
          </p:cNvSpPr>
          <p:nvPr/>
        </p:nvSpPr>
        <p:spPr bwMode="auto">
          <a:xfrm>
            <a:off x="20842088" y="62103"/>
            <a:ext cx="1255912" cy="459105"/>
          </a:xfrm>
          <a:prstGeom prst="rect">
            <a:avLst/>
          </a:prstGeom>
          <a:noFill/>
          <a:ln w="9525">
            <a:noFill/>
            <a:miter lim="800000"/>
          </a:ln>
        </p:spPr>
        <p:txBody>
          <a:bodyPr wrap="square" lIns="91431" tIns="45715" rIns="91431" bIns="45715">
            <a:spAutoFit/>
          </a:bodyPr>
          <a:lstStyle/>
          <a:p>
            <a:pPr algn="ctr" eaLnBrk="0" hangingPunct="0">
              <a:defRPr/>
            </a:pPr>
            <a:r>
              <a:rPr lang="en-US" altLang="zh-CN" sz="600" b="1" dirty="0">
                <a:solidFill>
                  <a:schemeClr val="bg1"/>
                </a:solidFill>
                <a:latin typeface="微软雅黑" panose="020B0503020204020204" pitchFamily="34" charset="-122"/>
                <a:ea typeface="微软雅黑" panose="020B0503020204020204" pitchFamily="34" charset="-122"/>
              </a:rPr>
              <a:t>《</a:t>
            </a:r>
            <a:r>
              <a:rPr lang="zh-CN" altLang="en-US" sz="600" b="1" dirty="0">
                <a:solidFill>
                  <a:schemeClr val="bg1"/>
                </a:solidFill>
                <a:latin typeface="微软雅黑" panose="020B0503020204020204" pitchFamily="34" charset="-122"/>
                <a:ea typeface="微软雅黑" panose="020B0503020204020204" pitchFamily="34" charset="-122"/>
              </a:rPr>
              <a:t>南京市高淳老城区（</a:t>
            </a:r>
            <a:r>
              <a:rPr lang="en-US" altLang="zh-CN" sz="600" b="1" dirty="0">
                <a:solidFill>
                  <a:schemeClr val="bg1"/>
                </a:solidFill>
                <a:latin typeface="微软雅黑" panose="020B0503020204020204" pitchFamily="34" charset="-122"/>
                <a:ea typeface="微软雅黑" panose="020B0503020204020204" pitchFamily="34" charset="-122"/>
              </a:rPr>
              <a:t>NJGCb040</a:t>
            </a:r>
            <a:r>
              <a:rPr lang="zh-CN" altLang="en-US" sz="600" b="1" dirty="0">
                <a:solidFill>
                  <a:schemeClr val="bg1"/>
                </a:solidFill>
                <a:latin typeface="微软雅黑" panose="020B0503020204020204" pitchFamily="34" charset="-122"/>
                <a:ea typeface="微软雅黑" panose="020B0503020204020204" pitchFamily="34" charset="-122"/>
              </a:rPr>
              <a:t>）控制性详细规划</a:t>
            </a:r>
            <a:r>
              <a:rPr lang="en-US" altLang="zh-CN" sz="600" b="1" dirty="0">
                <a:solidFill>
                  <a:schemeClr val="bg1"/>
                </a:solidFill>
                <a:latin typeface="微软雅黑" panose="020B0503020204020204" pitchFamily="34" charset="-122"/>
                <a:ea typeface="微软雅黑" panose="020B0503020204020204" pitchFamily="34" charset="-122"/>
              </a:rPr>
              <a:t>》 NJGCb040-12</a:t>
            </a:r>
            <a:r>
              <a:rPr lang="zh-CN" altLang="en-US" sz="600" b="1" dirty="0">
                <a:solidFill>
                  <a:schemeClr val="bg1"/>
                </a:solidFill>
                <a:latin typeface="微软雅黑" panose="020B0503020204020204" pitchFamily="34" charset="-122"/>
                <a:ea typeface="微软雅黑" panose="020B0503020204020204" pitchFamily="34" charset="-122"/>
              </a:rPr>
              <a:t>规划管理单元图</a:t>
            </a:r>
            <a:r>
              <a:rPr lang="zh-CN" altLang="en-US" sz="600" b="1" dirty="0" smtClean="0">
                <a:solidFill>
                  <a:schemeClr val="bg1"/>
                </a:solidFill>
                <a:latin typeface="微软雅黑" panose="020B0503020204020204" pitchFamily="34" charset="-122"/>
                <a:ea typeface="微软雅黑" panose="020B0503020204020204" pitchFamily="34" charset="-122"/>
              </a:rPr>
              <a:t>则技术深化</a:t>
            </a:r>
            <a:endParaRPr lang="zh-CN" altLang="en-US" sz="600" b="1" dirty="0">
              <a:solidFill>
                <a:schemeClr val="bg1"/>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4"/>
          <a:stretch>
            <a:fillRect/>
          </a:stretch>
        </p:blipFill>
        <p:spPr>
          <a:xfrm>
            <a:off x="485775" y="2076450"/>
            <a:ext cx="6022340" cy="4298315"/>
          </a:xfrm>
          <a:prstGeom prst="rect">
            <a:avLst/>
          </a:prstGeom>
        </p:spPr>
      </p:pic>
      <p:sp>
        <p:nvSpPr>
          <p:cNvPr id="24" name="Rectangle 122"/>
          <p:cNvSpPr>
            <a:spLocks noChangeArrowheads="1"/>
          </p:cNvSpPr>
          <p:nvPr/>
        </p:nvSpPr>
        <p:spPr bwMode="auto">
          <a:xfrm>
            <a:off x="534534" y="1739404"/>
            <a:ext cx="6447401" cy="90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0623" tIns="35312" rIns="70623" bIns="35312">
            <a:spAutoFit/>
          </a:bodyPr>
          <a:lstStyle>
            <a:lvl1pPr indent="355600">
              <a:spcBef>
                <a:spcPct val="20000"/>
              </a:spcBef>
              <a:buChar char="•"/>
              <a:tabLst>
                <a:tab pos="457200" algn="l"/>
                <a:tab pos="1943100" algn="l"/>
                <a:tab pos="8893175" algn="r"/>
              </a:tabLst>
              <a:defRPr kumimoji="1" sz="66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tabLst>
                <a:tab pos="457200" algn="l"/>
                <a:tab pos="1943100" algn="l"/>
                <a:tab pos="8893175" algn="r"/>
              </a:tabLst>
              <a:defRPr kumimoji="1" sz="5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tabLst>
                <a:tab pos="457200" algn="l"/>
                <a:tab pos="1943100" algn="l"/>
                <a:tab pos="8893175" algn="r"/>
              </a:tabLst>
              <a:defRPr kumimoji="1" sz="50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tabLst>
                <a:tab pos="457200" algn="l"/>
                <a:tab pos="1943100" algn="l"/>
                <a:tab pos="8893175" algn="r"/>
              </a:tabLst>
              <a:defRPr kumimoji="1" sz="41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tabLst>
                <a:tab pos="457200" algn="l"/>
                <a:tab pos="1943100" algn="l"/>
                <a:tab pos="8893175" algn="r"/>
              </a:tabLst>
              <a:defRPr kumimoji="1" sz="41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tabLst>
                <a:tab pos="457200" algn="l"/>
                <a:tab pos="1943100" algn="l"/>
                <a:tab pos="8893175" algn="r"/>
              </a:tabLst>
              <a:defRPr kumimoji="1" sz="41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tabLst>
                <a:tab pos="457200" algn="l"/>
                <a:tab pos="1943100" algn="l"/>
                <a:tab pos="8893175" algn="r"/>
              </a:tabLst>
              <a:defRPr kumimoji="1" sz="41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tabLst>
                <a:tab pos="457200" algn="l"/>
                <a:tab pos="1943100" algn="l"/>
                <a:tab pos="8893175" algn="r"/>
              </a:tabLst>
              <a:defRPr kumimoji="1" sz="41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tabLst>
                <a:tab pos="457200" algn="l"/>
                <a:tab pos="1943100" algn="l"/>
                <a:tab pos="8893175" algn="r"/>
              </a:tabLst>
              <a:defRPr kumimoji="1" sz="4100">
                <a:solidFill>
                  <a:schemeClr val="tx1"/>
                </a:solidFill>
                <a:latin typeface="Times New Roman" panose="02020603050405020304" pitchFamily="18" charset="0"/>
                <a:ea typeface="宋体" panose="02010600030101010101" pitchFamily="2" charset="-122"/>
              </a:defRPr>
            </a:lvl9pPr>
          </a:lstStyle>
          <a:p>
            <a:pPr indent="334010" algn="just">
              <a:lnSpc>
                <a:spcPct val="150000"/>
              </a:lnSpc>
              <a:spcBef>
                <a:spcPct val="0"/>
              </a:spcBef>
              <a:buNone/>
            </a:pPr>
            <a:r>
              <a:rPr lang="zh-CN" altLang="zh-CN" sz="1200" dirty="0">
                <a:latin typeface="宋体" panose="02010600030101010101" pitchFamily="2" charset="-122"/>
              </a:rPr>
              <a:t>本</a:t>
            </a:r>
            <a:r>
              <a:rPr lang="zh-CN" altLang="zh-CN" sz="1200" dirty="0" smtClean="0">
                <a:latin typeface="宋体" panose="02010600030101010101" pitchFamily="2" charset="-122"/>
              </a:rPr>
              <a:t>次调整</a:t>
            </a:r>
            <a:r>
              <a:rPr lang="zh-CN" altLang="zh-CN" sz="1200" dirty="0">
                <a:latin typeface="宋体" panose="02010600030101010101" pitchFamily="2" charset="-122"/>
              </a:rPr>
              <a:t>地块位于</a:t>
            </a:r>
            <a:r>
              <a:rPr lang="zh-CN" altLang="en-US" sz="1200" dirty="0">
                <a:latin typeface="宋体" panose="02010600030101010101" pitchFamily="2" charset="-122"/>
              </a:rPr>
              <a:t>高淳老城区</a:t>
            </a:r>
            <a:r>
              <a:rPr lang="en-US" altLang="zh-CN" sz="1200" dirty="0">
                <a:latin typeface="宋体" panose="02010600030101010101" pitchFamily="2" charset="-122"/>
              </a:rPr>
              <a:t>NJGCb040—12</a:t>
            </a:r>
            <a:r>
              <a:rPr lang="zh-CN" altLang="zh-CN" sz="1200" dirty="0">
                <a:latin typeface="宋体" panose="02010600030101010101" pitchFamily="2" charset="-122"/>
              </a:rPr>
              <a:t>规划管理单元。</a:t>
            </a:r>
            <a:r>
              <a:rPr lang="zh-CN" altLang="en-US" sz="1200" dirty="0">
                <a:latin typeface="宋体" panose="02010600030101010101" pitchFamily="2" charset="-122"/>
              </a:rPr>
              <a:t>该单元</a:t>
            </a:r>
            <a:r>
              <a:rPr lang="zh-CN" altLang="en-US" sz="1200" dirty="0">
                <a:sym typeface="+mn-ea"/>
              </a:rPr>
              <a:t>范围</a:t>
            </a:r>
            <a:r>
              <a:rPr sz="1200" dirty="0"/>
              <a:t>东至丹凤路、西至固城湖北路、南至宝塔路、北至镇兴路</a:t>
            </a:r>
            <a:r>
              <a:rPr lang="zh-CN" sz="1200" dirty="0"/>
              <a:t>。</a:t>
            </a:r>
            <a:r>
              <a:rPr sz="1200" dirty="0"/>
              <a:t>涉及调整的地块</a:t>
            </a:r>
            <a:r>
              <a:rPr lang="zh-CN" altLang="en-US" sz="1200" dirty="0">
                <a:sym typeface="+mn-ea"/>
              </a:rPr>
              <a:t>东至丹凤路、西至固城湖北路、北至镇兴路、南至宝塔路，</a:t>
            </a:r>
            <a:r>
              <a:rPr sz="1200" dirty="0"/>
              <a:t>用地面积约9.63公顷。</a:t>
            </a:r>
          </a:p>
        </p:txBody>
      </p:sp>
      <p:pic>
        <p:nvPicPr>
          <p:cNvPr id="13" name="图片 12"/>
          <p:cNvPicPr>
            <a:picLocks noChangeAspect="1"/>
          </p:cNvPicPr>
          <p:nvPr/>
        </p:nvPicPr>
        <p:blipFill>
          <a:blip r:embed="rId5"/>
          <a:stretch>
            <a:fillRect/>
          </a:stretch>
        </p:blipFill>
        <p:spPr>
          <a:xfrm>
            <a:off x="14793595" y="6100445"/>
            <a:ext cx="6971665" cy="3867150"/>
          </a:xfrm>
          <a:prstGeom prst="rect">
            <a:avLst/>
          </a:prstGeom>
          <a:ln w="3175">
            <a:solidFill>
              <a:schemeClr val="bg1">
                <a:lumMod val="50000"/>
              </a:schemeClr>
            </a:solidFill>
          </a:ln>
        </p:spPr>
      </p:pic>
      <p:pic>
        <p:nvPicPr>
          <p:cNvPr id="15" name="图片 14"/>
          <p:cNvPicPr>
            <a:picLocks noChangeAspect="1"/>
          </p:cNvPicPr>
          <p:nvPr/>
        </p:nvPicPr>
        <p:blipFill>
          <a:blip r:embed="rId6"/>
          <a:stretch>
            <a:fillRect/>
          </a:stretch>
        </p:blipFill>
        <p:spPr>
          <a:xfrm>
            <a:off x="14843760" y="1492250"/>
            <a:ext cx="6963410" cy="4065270"/>
          </a:xfrm>
          <a:prstGeom prst="rect">
            <a:avLst/>
          </a:prstGeom>
          <a:ln w="3175">
            <a:solidFill>
              <a:schemeClr val="bg1">
                <a:lumMod val="50000"/>
              </a:schemeClr>
            </a:solidFill>
          </a:ln>
        </p:spPr>
      </p:pic>
      <p:sp>
        <p:nvSpPr>
          <p:cNvPr id="38" name="矩形 37"/>
          <p:cNvSpPr/>
          <p:nvPr/>
        </p:nvSpPr>
        <p:spPr>
          <a:xfrm>
            <a:off x="15598010" y="5545195"/>
            <a:ext cx="5435272" cy="320216"/>
          </a:xfrm>
          <a:prstGeom prst="rect">
            <a:avLst/>
          </a:prstGeom>
        </p:spPr>
        <p:txBody>
          <a:bodyPr wrap="square" anchor="ctr">
            <a:spAutoFit/>
          </a:bodyPr>
          <a:lstStyle/>
          <a:p>
            <a:pPr algn="ctr">
              <a:lnSpc>
                <a:spcPct val="150000"/>
              </a:lnSpc>
            </a:pPr>
            <a:r>
              <a:rPr lang="en-US" altLang="zh-CN" sz="1170" dirty="0" smtClean="0">
                <a:latin typeface="宋体" panose="02010600030101010101" pitchFamily="2" charset="-122"/>
                <a:ea typeface="宋体" panose="02010600030101010101" pitchFamily="2" charset="-122"/>
              </a:rPr>
              <a:t>NJGCb040—12</a:t>
            </a:r>
            <a:r>
              <a:rPr lang="zh-CN" altLang="en-US" sz="1170" dirty="0" smtClean="0">
                <a:latin typeface="宋体" panose="02010600030101010101" pitchFamily="2" charset="-122"/>
              </a:rPr>
              <a:t>技术深化</a:t>
            </a:r>
            <a:r>
              <a:rPr lang="zh-CN" altLang="en-US" sz="1170" dirty="0" smtClean="0">
                <a:latin typeface="宋体" panose="02010600030101010101" pitchFamily="2" charset="-122"/>
                <a:ea typeface="宋体" panose="02010600030101010101" pitchFamily="2" charset="-122"/>
              </a:rPr>
              <a:t>前</a:t>
            </a:r>
            <a:endParaRPr lang="en-US" altLang="zh-CN" sz="1170" dirty="0">
              <a:latin typeface="宋体" panose="02010600030101010101" pitchFamily="2" charset="-122"/>
              <a:ea typeface="宋体" panose="02010600030101010101" pitchFamily="2" charset="-122"/>
            </a:endParaRPr>
          </a:p>
        </p:txBody>
      </p:sp>
      <p:sp>
        <p:nvSpPr>
          <p:cNvPr id="31" name="Rectangle 41"/>
          <p:cNvSpPr>
            <a:spLocks noChangeArrowheads="1"/>
          </p:cNvSpPr>
          <p:nvPr/>
        </p:nvSpPr>
        <p:spPr bwMode="auto">
          <a:xfrm>
            <a:off x="659748" y="10421212"/>
            <a:ext cx="6166215" cy="2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0623" tIns="35312" rIns="70623" bIns="35312">
            <a:spAutoFit/>
          </a:bodyPr>
          <a:lstStyle>
            <a:lvl1pPr>
              <a:defRPr kumimoji="1" sz="1400">
                <a:solidFill>
                  <a:schemeClr val="tx1"/>
                </a:solidFill>
                <a:latin typeface="Times New Roman" panose="02020603050405020304" pitchFamily="18" charset="0"/>
                <a:ea typeface="宋体" panose="02010600030101010101" pitchFamily="2" charset="-122"/>
              </a:defRPr>
            </a:lvl1pPr>
            <a:lvl2pPr marL="742950" indent="-285750">
              <a:defRPr kumimoji="1" sz="1400">
                <a:solidFill>
                  <a:schemeClr val="tx1"/>
                </a:solidFill>
                <a:latin typeface="Times New Roman" panose="02020603050405020304" pitchFamily="18" charset="0"/>
                <a:ea typeface="宋体" panose="02010600030101010101" pitchFamily="2" charset="-122"/>
              </a:defRPr>
            </a:lvl2pPr>
            <a:lvl3pPr marL="1143000" indent="-228600">
              <a:defRPr kumimoji="1" sz="1400">
                <a:solidFill>
                  <a:schemeClr val="tx1"/>
                </a:solidFill>
                <a:latin typeface="Times New Roman" panose="02020603050405020304" pitchFamily="18" charset="0"/>
                <a:ea typeface="宋体" panose="02010600030101010101" pitchFamily="2" charset="-122"/>
              </a:defRPr>
            </a:lvl3pPr>
            <a:lvl4pPr marL="1600200" indent="-228600">
              <a:defRPr kumimoji="1" sz="1400">
                <a:solidFill>
                  <a:schemeClr val="tx1"/>
                </a:solidFill>
                <a:latin typeface="Times New Roman" panose="02020603050405020304" pitchFamily="18" charset="0"/>
                <a:ea typeface="宋体" panose="02010600030101010101" pitchFamily="2" charset="-122"/>
              </a:defRPr>
            </a:lvl4pPr>
            <a:lvl5pPr marL="2057400" indent="-228600">
              <a:defRPr kumimoji="1" sz="1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9pPr>
          </a:lstStyle>
          <a:p>
            <a:pPr algn="ctr" eaLnBrk="1" hangingPunct="1"/>
            <a:r>
              <a:rPr lang="en-US" altLang="zh-CN" sz="1170" dirty="0">
                <a:latin typeface="宋体" panose="02010600030101010101" pitchFamily="2" charset="-122"/>
              </a:rPr>
              <a:t>NJGCb040—12</a:t>
            </a:r>
            <a:r>
              <a:rPr lang="zh-CN" altLang="en-US" sz="1170" dirty="0">
                <a:latin typeface="宋体" panose="02010600030101010101" pitchFamily="2" charset="-122"/>
              </a:rPr>
              <a:t>规划管理单元及调整地块影像图</a:t>
            </a:r>
          </a:p>
        </p:txBody>
      </p:sp>
      <p:sp>
        <p:nvSpPr>
          <p:cNvPr id="29" name="Rectangle 41"/>
          <p:cNvSpPr>
            <a:spLocks noChangeArrowheads="1"/>
          </p:cNvSpPr>
          <p:nvPr/>
        </p:nvSpPr>
        <p:spPr bwMode="auto">
          <a:xfrm>
            <a:off x="1946489" y="6101103"/>
            <a:ext cx="3624208" cy="2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0623" tIns="35312" rIns="70623" bIns="35312">
            <a:spAutoFit/>
          </a:bodyPr>
          <a:lstStyle>
            <a:lvl1pPr>
              <a:defRPr kumimoji="1" sz="1400">
                <a:solidFill>
                  <a:schemeClr val="tx1"/>
                </a:solidFill>
                <a:latin typeface="Times New Roman" panose="02020603050405020304" pitchFamily="18" charset="0"/>
                <a:ea typeface="宋体" panose="02010600030101010101" pitchFamily="2" charset="-122"/>
              </a:defRPr>
            </a:lvl1pPr>
            <a:lvl2pPr marL="742950" indent="-285750">
              <a:defRPr kumimoji="1" sz="1400">
                <a:solidFill>
                  <a:schemeClr val="tx1"/>
                </a:solidFill>
                <a:latin typeface="Times New Roman" panose="02020603050405020304" pitchFamily="18" charset="0"/>
                <a:ea typeface="宋体" panose="02010600030101010101" pitchFamily="2" charset="-122"/>
              </a:defRPr>
            </a:lvl2pPr>
            <a:lvl3pPr marL="1143000" indent="-228600">
              <a:defRPr kumimoji="1" sz="1400">
                <a:solidFill>
                  <a:schemeClr val="tx1"/>
                </a:solidFill>
                <a:latin typeface="Times New Roman" panose="02020603050405020304" pitchFamily="18" charset="0"/>
                <a:ea typeface="宋体" panose="02010600030101010101" pitchFamily="2" charset="-122"/>
              </a:defRPr>
            </a:lvl3pPr>
            <a:lvl4pPr marL="1600200" indent="-228600">
              <a:defRPr kumimoji="1" sz="1400">
                <a:solidFill>
                  <a:schemeClr val="tx1"/>
                </a:solidFill>
                <a:latin typeface="Times New Roman" panose="02020603050405020304" pitchFamily="18" charset="0"/>
                <a:ea typeface="宋体" panose="02010600030101010101" pitchFamily="2" charset="-122"/>
              </a:defRPr>
            </a:lvl4pPr>
            <a:lvl5pPr marL="2057400" indent="-228600">
              <a:defRPr kumimoji="1" sz="1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1400">
                <a:solidFill>
                  <a:schemeClr val="tx1"/>
                </a:solidFill>
                <a:latin typeface="Times New Roman" panose="02020603050405020304" pitchFamily="18" charset="0"/>
                <a:ea typeface="宋体" panose="02010600030101010101" pitchFamily="2" charset="-122"/>
              </a:defRPr>
            </a:lvl9pPr>
          </a:lstStyle>
          <a:p>
            <a:pPr algn="ctr" eaLnBrk="1" hangingPunct="1"/>
            <a:r>
              <a:rPr lang="en-US" altLang="zh-CN" sz="1170" dirty="0">
                <a:latin typeface="宋体" panose="02010600030101010101" pitchFamily="2" charset="-122"/>
              </a:rPr>
              <a:t>NJGCb040—12</a:t>
            </a:r>
            <a:r>
              <a:rPr lang="zh-CN" altLang="en-US" sz="1170" dirty="0">
                <a:latin typeface="宋体" panose="02010600030101010101" pitchFamily="2" charset="-122"/>
              </a:rPr>
              <a:t>规划管理单元及调整地块区位图</a:t>
            </a:r>
          </a:p>
        </p:txBody>
      </p:sp>
      <p:pic>
        <p:nvPicPr>
          <p:cNvPr id="7" name="图片 6"/>
          <p:cNvPicPr>
            <a:picLocks noChangeAspect="1"/>
          </p:cNvPicPr>
          <p:nvPr/>
        </p:nvPicPr>
        <p:blipFill>
          <a:blip r:embed="rId7">
            <a:lum contrast="-18000"/>
          </a:blip>
          <a:srcRect l="9211" t="6786" r="8736" b="2945"/>
          <a:stretch>
            <a:fillRect/>
          </a:stretch>
        </p:blipFill>
        <p:spPr>
          <a:xfrm>
            <a:off x="561975" y="6501130"/>
            <a:ext cx="6471285" cy="3834765"/>
          </a:xfrm>
          <a:prstGeom prst="rect">
            <a:avLst/>
          </a:prstGeom>
        </p:spPr>
      </p:pic>
      <p:sp>
        <p:nvSpPr>
          <p:cNvPr id="23" name="文本框 22"/>
          <p:cNvSpPr txBox="1"/>
          <p:nvPr/>
        </p:nvSpPr>
        <p:spPr>
          <a:xfrm>
            <a:off x="1388110" y="7727950"/>
            <a:ext cx="1454785" cy="306705"/>
          </a:xfrm>
          <a:prstGeom prst="rect">
            <a:avLst/>
          </a:prstGeom>
          <a:noFill/>
        </p:spPr>
        <p:txBody>
          <a:bodyPr wrap="square" rtlCol="0">
            <a:spAutoFit/>
          </a:bodyPr>
          <a:lstStyle/>
          <a:p>
            <a:r>
              <a:rPr lang="zh-CN" altLang="en-US" b="1" dirty="0">
                <a:solidFill>
                  <a:srgbClr val="FF0000"/>
                </a:solidFill>
                <a:latin typeface="微软雅黑" panose="020B0503020204020204" pitchFamily="34" charset="-122"/>
                <a:ea typeface="微软雅黑" panose="020B0503020204020204" pitchFamily="34" charset="-122"/>
              </a:rPr>
              <a:t>调整地块</a:t>
            </a:r>
          </a:p>
        </p:txBody>
      </p:sp>
      <p:sp>
        <p:nvSpPr>
          <p:cNvPr id="17" name="任意多边形 16"/>
          <p:cNvSpPr/>
          <p:nvPr/>
        </p:nvSpPr>
        <p:spPr>
          <a:xfrm>
            <a:off x="1094740" y="7449185"/>
            <a:ext cx="5518785" cy="1735455"/>
          </a:xfrm>
          <a:custGeom>
            <a:avLst/>
            <a:gdLst>
              <a:gd name="connsiteX0" fmla="*/ 46 w 3631"/>
              <a:gd name="connsiteY0" fmla="*/ 0 h 1142"/>
              <a:gd name="connsiteX1" fmla="*/ 1339 w 3631"/>
              <a:gd name="connsiteY1" fmla="*/ 187 h 1142"/>
              <a:gd name="connsiteX2" fmla="*/ 2000 w 3631"/>
              <a:gd name="connsiteY2" fmla="*/ 282 h 1142"/>
              <a:gd name="connsiteX3" fmla="*/ 2536 w 3631"/>
              <a:gd name="connsiteY3" fmla="*/ 322 h 1142"/>
              <a:gd name="connsiteX4" fmla="*/ 3091 w 3631"/>
              <a:gd name="connsiteY4" fmla="*/ 337 h 1142"/>
              <a:gd name="connsiteX5" fmla="*/ 3631 w 3631"/>
              <a:gd name="connsiteY5" fmla="*/ 307 h 1142"/>
              <a:gd name="connsiteX6" fmla="*/ 3616 w 3631"/>
              <a:gd name="connsiteY6" fmla="*/ 607 h 1142"/>
              <a:gd name="connsiteX7" fmla="*/ 3286 w 3631"/>
              <a:gd name="connsiteY7" fmla="*/ 832 h 1142"/>
              <a:gd name="connsiteX8" fmla="*/ 2986 w 3631"/>
              <a:gd name="connsiteY8" fmla="*/ 1027 h 1142"/>
              <a:gd name="connsiteX9" fmla="*/ 2681 w 3631"/>
              <a:gd name="connsiteY9" fmla="*/ 1121 h 1142"/>
              <a:gd name="connsiteX10" fmla="*/ 2451 w 3631"/>
              <a:gd name="connsiteY10" fmla="*/ 1142 h 1142"/>
              <a:gd name="connsiteX11" fmla="*/ 1441 w 3631"/>
              <a:gd name="connsiteY11" fmla="*/ 1042 h 1142"/>
              <a:gd name="connsiteX12" fmla="*/ 909 w 3631"/>
              <a:gd name="connsiteY12" fmla="*/ 1005 h 1142"/>
              <a:gd name="connsiteX13" fmla="*/ 496 w 3631"/>
              <a:gd name="connsiteY13" fmla="*/ 1027 h 1142"/>
              <a:gd name="connsiteX14" fmla="*/ 40 w 3631"/>
              <a:gd name="connsiteY14" fmla="*/ 1137 h 1142"/>
              <a:gd name="connsiteX15" fmla="*/ 0 w 3631"/>
              <a:gd name="connsiteY15" fmla="*/ 819 h 1142"/>
              <a:gd name="connsiteX16" fmla="*/ 5 w 3631"/>
              <a:gd name="connsiteY16" fmla="*/ 473 h 1142"/>
              <a:gd name="connsiteX17" fmla="*/ 23 w 3631"/>
              <a:gd name="connsiteY17" fmla="*/ 271 h 1142"/>
              <a:gd name="connsiteX18" fmla="*/ 46 w 3631"/>
              <a:gd name="connsiteY18" fmla="*/ 0 h 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31" h="1142">
                <a:moveTo>
                  <a:pt x="46" y="0"/>
                </a:moveTo>
                <a:lnTo>
                  <a:pt x="1339" y="187"/>
                </a:lnTo>
                <a:lnTo>
                  <a:pt x="2000" y="282"/>
                </a:lnTo>
                <a:lnTo>
                  <a:pt x="2536" y="322"/>
                </a:lnTo>
                <a:lnTo>
                  <a:pt x="3091" y="337"/>
                </a:lnTo>
                <a:lnTo>
                  <a:pt x="3631" y="307"/>
                </a:lnTo>
                <a:lnTo>
                  <a:pt x="3616" y="607"/>
                </a:lnTo>
                <a:lnTo>
                  <a:pt x="3286" y="832"/>
                </a:lnTo>
                <a:lnTo>
                  <a:pt x="2986" y="1027"/>
                </a:lnTo>
                <a:lnTo>
                  <a:pt x="2681" y="1121"/>
                </a:lnTo>
                <a:lnTo>
                  <a:pt x="2451" y="1142"/>
                </a:lnTo>
                <a:lnTo>
                  <a:pt x="1441" y="1042"/>
                </a:lnTo>
                <a:lnTo>
                  <a:pt x="909" y="1005"/>
                </a:lnTo>
                <a:lnTo>
                  <a:pt x="496" y="1027"/>
                </a:lnTo>
                <a:lnTo>
                  <a:pt x="40" y="1137"/>
                </a:lnTo>
                <a:lnTo>
                  <a:pt x="0" y="819"/>
                </a:lnTo>
                <a:lnTo>
                  <a:pt x="5" y="473"/>
                </a:lnTo>
                <a:lnTo>
                  <a:pt x="23" y="271"/>
                </a:lnTo>
                <a:lnTo>
                  <a:pt x="46" y="0"/>
                </a:lnTo>
                <a:close/>
              </a:path>
            </a:pathLst>
          </a:custGeom>
          <a:noFill/>
          <a:ln w="15875">
            <a:solidFill>
              <a:srgbClr val="FF0000"/>
            </a:solidFill>
          </a:ln>
          <a:extLst>
            <a:ext uri="{909E8E84-426E-40DD-AFC4-6F175D3DCCD1}">
              <a14:hiddenFill xmlns:a14="http://schemas.microsoft.com/office/drawing/2010/main">
                <a:solidFill>
                  <a:schemeClr val="accent6">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solidFill>
                <a:schemeClr val="tx1"/>
              </a:solidFill>
              <a:sym typeface="+mn-ea"/>
            </a:endParaRPr>
          </a:p>
        </p:txBody>
      </p:sp>
      <p:sp>
        <p:nvSpPr>
          <p:cNvPr id="8" name="文本框 7"/>
          <p:cNvSpPr txBox="1"/>
          <p:nvPr/>
        </p:nvSpPr>
        <p:spPr>
          <a:xfrm>
            <a:off x="3166110" y="7500851"/>
            <a:ext cx="891540" cy="306705"/>
          </a:xfrm>
          <a:prstGeom prst="rect">
            <a:avLst/>
          </a:prstGeom>
          <a:noFill/>
        </p:spPr>
        <p:txBody>
          <a:bodyPr wrap="square" rtlCol="0">
            <a:spAutoFit/>
          </a:bodyPr>
          <a:lstStyle/>
          <a:p>
            <a:pPr algn="l">
              <a:buClrTx/>
              <a:buSzTx/>
              <a:buFontTx/>
            </a:pPr>
            <a:r>
              <a:rPr lang="zh-CN" altLang="en-US" dirty="0">
                <a:solidFill>
                  <a:schemeClr val="tx1"/>
                </a:solidFill>
                <a:latin typeface="微软雅黑" panose="020B0503020204020204" pitchFamily="34" charset="-122"/>
                <a:ea typeface="微软雅黑" panose="020B0503020204020204" pitchFamily="34" charset="-122"/>
              </a:rPr>
              <a:t>镇兴路</a:t>
            </a:r>
          </a:p>
        </p:txBody>
      </p:sp>
      <p:sp>
        <p:nvSpPr>
          <p:cNvPr id="10" name="文本框 9"/>
          <p:cNvSpPr txBox="1"/>
          <p:nvPr/>
        </p:nvSpPr>
        <p:spPr>
          <a:xfrm>
            <a:off x="659130" y="7730490"/>
            <a:ext cx="398145" cy="1172845"/>
          </a:xfrm>
          <a:prstGeom prst="rect">
            <a:avLst/>
          </a:prstGeom>
          <a:noFill/>
        </p:spPr>
        <p:txBody>
          <a:bodyPr vert="eaVert" wrap="square" rtlCol="0">
            <a:spAutoFit/>
          </a:bodyPr>
          <a:lstStyle/>
          <a:p>
            <a:pPr algn="l">
              <a:buClrTx/>
              <a:buSzTx/>
              <a:buFontTx/>
            </a:pPr>
            <a:r>
              <a:rPr lang="zh-CN" altLang="en-US" sz="1400" dirty="0">
                <a:latin typeface="微软雅黑" panose="020B0503020204020204" pitchFamily="34" charset="-122"/>
                <a:ea typeface="微软雅黑" panose="020B0503020204020204" pitchFamily="34" charset="-122"/>
              </a:rPr>
              <a:t>固城湖北路</a:t>
            </a:r>
          </a:p>
        </p:txBody>
      </p:sp>
      <p:sp>
        <p:nvSpPr>
          <p:cNvPr id="11" name="文本框 10"/>
          <p:cNvSpPr txBox="1"/>
          <p:nvPr/>
        </p:nvSpPr>
        <p:spPr>
          <a:xfrm>
            <a:off x="2914650" y="9081770"/>
            <a:ext cx="891540" cy="306705"/>
          </a:xfrm>
          <a:prstGeom prst="rect">
            <a:avLst/>
          </a:prstGeom>
          <a:noFill/>
        </p:spPr>
        <p:txBody>
          <a:bodyPr wrap="square" rtlCol="0">
            <a:spAutoFit/>
          </a:bodyPr>
          <a:lstStyle/>
          <a:p>
            <a:pPr algn="l">
              <a:buClrTx/>
              <a:buSzTx/>
              <a:buFontTx/>
            </a:pPr>
            <a:r>
              <a:rPr lang="zh-CN" altLang="en-US" sz="1400" dirty="0">
                <a:solidFill>
                  <a:schemeClr val="tx1"/>
                </a:solidFill>
                <a:latin typeface="微软雅黑" panose="020B0503020204020204" pitchFamily="34" charset="-122"/>
                <a:ea typeface="微软雅黑" panose="020B0503020204020204" pitchFamily="34" charset="-122"/>
              </a:rPr>
              <a:t>宝塔路</a:t>
            </a:r>
          </a:p>
        </p:txBody>
      </p:sp>
      <p:sp>
        <p:nvSpPr>
          <p:cNvPr id="25" name="文本框 24"/>
          <p:cNvSpPr txBox="1"/>
          <p:nvPr/>
        </p:nvSpPr>
        <p:spPr>
          <a:xfrm>
            <a:off x="6562725" y="7786370"/>
            <a:ext cx="398145" cy="914400"/>
          </a:xfrm>
          <a:prstGeom prst="rect">
            <a:avLst/>
          </a:prstGeom>
          <a:noFill/>
        </p:spPr>
        <p:txBody>
          <a:bodyPr vert="eaVert" wrap="square" rtlCol="0">
            <a:spAutoFit/>
          </a:bodyPr>
          <a:lstStyle/>
          <a:p>
            <a:pPr algn="l">
              <a:buClrTx/>
              <a:buSzTx/>
              <a:buFontTx/>
            </a:pPr>
            <a:r>
              <a:rPr lang="zh-CN" altLang="en-US" sz="1400" dirty="0">
                <a:latin typeface="微软雅黑" panose="020B0503020204020204" pitchFamily="34" charset="-122"/>
                <a:ea typeface="微软雅黑" panose="020B0503020204020204" pitchFamily="34" charset="-122"/>
              </a:rPr>
              <a:t>丹阳湖路</a:t>
            </a:r>
          </a:p>
        </p:txBody>
      </p:sp>
      <p:sp>
        <p:nvSpPr>
          <p:cNvPr id="27" name="文本框 26"/>
          <p:cNvSpPr txBox="1"/>
          <p:nvPr/>
        </p:nvSpPr>
        <p:spPr>
          <a:xfrm>
            <a:off x="781050" y="7024370"/>
            <a:ext cx="2027555" cy="368300"/>
          </a:xfrm>
          <a:prstGeom prst="rect">
            <a:avLst/>
          </a:prstGeom>
          <a:noFill/>
        </p:spPr>
        <p:txBody>
          <a:bodyPr wrap="square" rtlCol="0">
            <a:spAutoFit/>
          </a:bodyPr>
          <a:lstStyle/>
          <a:p>
            <a:r>
              <a:rPr lang="zh-CN" altLang="en-US" b="1" dirty="0">
                <a:solidFill>
                  <a:srgbClr val="FF0000"/>
                </a:solidFill>
                <a:latin typeface="微软雅黑" panose="020B0503020204020204" pitchFamily="34" charset="-122"/>
                <a:ea typeface="微软雅黑" panose="020B0503020204020204" pitchFamily="34" charset="-122"/>
              </a:rPr>
              <a:t>NJGCb0</a:t>
            </a:r>
            <a:r>
              <a:rPr lang="en-US" altLang="zh-CN" b="1" dirty="0">
                <a:solidFill>
                  <a:srgbClr val="FF0000"/>
                </a:solidFill>
                <a:latin typeface="微软雅黑" panose="020B0503020204020204" pitchFamily="34" charset="-122"/>
                <a:ea typeface="微软雅黑" panose="020B0503020204020204" pitchFamily="34" charset="-122"/>
              </a:rPr>
              <a:t>4</a:t>
            </a:r>
            <a:r>
              <a:rPr lang="zh-CN" altLang="en-US" b="1" dirty="0">
                <a:solidFill>
                  <a:srgbClr val="FF0000"/>
                </a:solidFill>
                <a:latin typeface="微软雅黑" panose="020B0503020204020204" pitchFamily="34" charset="-122"/>
                <a:ea typeface="微软雅黑" panose="020B0503020204020204" pitchFamily="34" charset="-122"/>
              </a:rPr>
              <a:t>0-</a:t>
            </a:r>
            <a:r>
              <a:rPr lang="en-US" altLang="zh-CN" b="1" dirty="0">
                <a:solidFill>
                  <a:srgbClr val="FF0000"/>
                </a:solidFill>
                <a:latin typeface="微软雅黑" panose="020B0503020204020204" pitchFamily="34" charset="-122"/>
                <a:ea typeface="微软雅黑" panose="020B0503020204020204" pitchFamily="34" charset="-122"/>
              </a:rPr>
              <a:t>1</a:t>
            </a:r>
            <a:r>
              <a:rPr lang="zh-CN" altLang="en-US" b="1" dirty="0">
                <a:solidFill>
                  <a:srgbClr val="FF0000"/>
                </a:solidFill>
                <a:latin typeface="微软雅黑" panose="020B0503020204020204" pitchFamily="34" charset="-122"/>
                <a:ea typeface="微软雅黑" panose="020B0503020204020204" pitchFamily="34" charset="-122"/>
              </a:rPr>
              <a:t>2</a:t>
            </a:r>
          </a:p>
        </p:txBody>
      </p:sp>
      <p:sp>
        <p:nvSpPr>
          <p:cNvPr id="33" name="任意多边形 32"/>
          <p:cNvSpPr/>
          <p:nvPr/>
        </p:nvSpPr>
        <p:spPr>
          <a:xfrm>
            <a:off x="1104900" y="7481570"/>
            <a:ext cx="920750" cy="1670050"/>
          </a:xfrm>
          <a:custGeom>
            <a:avLst/>
            <a:gdLst>
              <a:gd name="connisteX0" fmla="*/ 187960 w 1879600"/>
              <a:gd name="connsiteY0" fmla="*/ 0 h 3408680"/>
              <a:gd name="connisteX1" fmla="*/ 1735455 w 1879600"/>
              <a:gd name="connsiteY1" fmla="*/ 206375 h 3408680"/>
              <a:gd name="connisteX2" fmla="*/ 1798320 w 1879600"/>
              <a:gd name="connsiteY2" fmla="*/ 212725 h 3408680"/>
              <a:gd name="connisteX3" fmla="*/ 1848485 w 1879600"/>
              <a:gd name="connsiteY3" fmla="*/ 231775 h 3408680"/>
              <a:gd name="connisteX4" fmla="*/ 1879600 w 1879600"/>
              <a:gd name="connsiteY4" fmla="*/ 269240 h 3408680"/>
              <a:gd name="connisteX5" fmla="*/ 1873250 w 1879600"/>
              <a:gd name="connsiteY5" fmla="*/ 1322070 h 3408680"/>
              <a:gd name="connisteX6" fmla="*/ 1860550 w 1879600"/>
              <a:gd name="connsiteY6" fmla="*/ 1384300 h 3408680"/>
              <a:gd name="connisteX7" fmla="*/ 1823085 w 1879600"/>
              <a:gd name="connsiteY7" fmla="*/ 1422400 h 3408680"/>
              <a:gd name="connisteX8" fmla="*/ 1748155 w 1879600"/>
              <a:gd name="connsiteY8" fmla="*/ 1434465 h 3408680"/>
              <a:gd name="connisteX9" fmla="*/ 332105 w 1879600"/>
              <a:gd name="connsiteY9" fmla="*/ 1346835 h 3408680"/>
              <a:gd name="connisteX10" fmla="*/ 294005 w 1879600"/>
              <a:gd name="connsiteY10" fmla="*/ 1353185 h 3408680"/>
              <a:gd name="connisteX11" fmla="*/ 275590 w 1879600"/>
              <a:gd name="connsiteY11" fmla="*/ 1384300 h 3408680"/>
              <a:gd name="connisteX12" fmla="*/ 262890 w 1879600"/>
              <a:gd name="connsiteY12" fmla="*/ 1735455 h 3408680"/>
              <a:gd name="connisteX13" fmla="*/ 287655 w 1879600"/>
              <a:gd name="connsiteY13" fmla="*/ 1760855 h 3408680"/>
              <a:gd name="connisteX14" fmla="*/ 525780 w 1879600"/>
              <a:gd name="connsiteY14" fmla="*/ 1766570 h 3408680"/>
              <a:gd name="connisteX15" fmla="*/ 538480 w 1879600"/>
              <a:gd name="connsiteY15" fmla="*/ 1772920 h 3408680"/>
              <a:gd name="connisteX16" fmla="*/ 520065 w 1879600"/>
              <a:gd name="connsiteY16" fmla="*/ 1910715 h 3408680"/>
              <a:gd name="connisteX17" fmla="*/ 739140 w 1879600"/>
              <a:gd name="connsiteY17" fmla="*/ 1936115 h 3408680"/>
              <a:gd name="connisteX18" fmla="*/ 770255 w 1879600"/>
              <a:gd name="connsiteY18" fmla="*/ 2011045 h 3408680"/>
              <a:gd name="connisteX19" fmla="*/ 1108710 w 1879600"/>
              <a:gd name="connsiteY19" fmla="*/ 1973580 h 3408680"/>
              <a:gd name="connisteX20" fmla="*/ 1190625 w 1879600"/>
              <a:gd name="connsiteY20" fmla="*/ 2506345 h 3408680"/>
              <a:gd name="connisteX21" fmla="*/ 1490980 w 1879600"/>
              <a:gd name="connsiteY21" fmla="*/ 2475230 h 3408680"/>
              <a:gd name="connisteX22" fmla="*/ 1510030 w 1879600"/>
              <a:gd name="connsiteY22" fmla="*/ 3082925 h 3408680"/>
              <a:gd name="connisteX23" fmla="*/ 870585 w 1879600"/>
              <a:gd name="connsiteY23" fmla="*/ 3220720 h 3408680"/>
              <a:gd name="connisteX24" fmla="*/ 664210 w 1879600"/>
              <a:gd name="connsiteY24" fmla="*/ 3283585 h 3408680"/>
              <a:gd name="connisteX25" fmla="*/ 175260 w 1879600"/>
              <a:gd name="connsiteY25" fmla="*/ 3408680 h 3408680"/>
              <a:gd name="connisteX26" fmla="*/ 112395 w 1879600"/>
              <a:gd name="connsiteY26" fmla="*/ 3371215 h 3408680"/>
              <a:gd name="connisteX27" fmla="*/ 62230 w 1879600"/>
              <a:gd name="connsiteY27" fmla="*/ 3007360 h 3408680"/>
              <a:gd name="connisteX28" fmla="*/ 18415 w 1879600"/>
              <a:gd name="connsiteY28" fmla="*/ 2644140 h 3408680"/>
              <a:gd name="connisteX29" fmla="*/ 0 w 1879600"/>
              <a:gd name="connsiteY29" fmla="*/ 2362200 h 3408680"/>
              <a:gd name="connisteX30" fmla="*/ 112395 w 1879600"/>
              <a:gd name="connsiteY30" fmla="*/ 588645 h 3408680"/>
              <a:gd name="connisteX31" fmla="*/ 131445 w 1879600"/>
              <a:gd name="connsiteY31" fmla="*/ 68580 h 3408680"/>
              <a:gd name="connisteX32" fmla="*/ 187960 w 1879600"/>
              <a:gd name="connsiteY32" fmla="*/ 0 h 340868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Lst>
            <a:rect l="l" t="t" r="r" b="b"/>
            <a:pathLst>
              <a:path w="1879600" h="3408680">
                <a:moveTo>
                  <a:pt x="187960" y="0"/>
                </a:moveTo>
                <a:lnTo>
                  <a:pt x="1735455" y="206375"/>
                </a:lnTo>
                <a:lnTo>
                  <a:pt x="1798320" y="212725"/>
                </a:lnTo>
                <a:lnTo>
                  <a:pt x="1848485" y="231775"/>
                </a:lnTo>
                <a:lnTo>
                  <a:pt x="1879600" y="269240"/>
                </a:lnTo>
                <a:lnTo>
                  <a:pt x="1873250" y="1322070"/>
                </a:lnTo>
                <a:lnTo>
                  <a:pt x="1860550" y="1384300"/>
                </a:lnTo>
                <a:lnTo>
                  <a:pt x="1823085" y="1422400"/>
                </a:lnTo>
                <a:lnTo>
                  <a:pt x="1748155" y="1434465"/>
                </a:lnTo>
                <a:lnTo>
                  <a:pt x="332105" y="1346835"/>
                </a:lnTo>
                <a:lnTo>
                  <a:pt x="294005" y="1353185"/>
                </a:lnTo>
                <a:lnTo>
                  <a:pt x="275590" y="1384300"/>
                </a:lnTo>
                <a:lnTo>
                  <a:pt x="262890" y="1735455"/>
                </a:lnTo>
                <a:lnTo>
                  <a:pt x="287655" y="1760855"/>
                </a:lnTo>
                <a:lnTo>
                  <a:pt x="525780" y="1766570"/>
                </a:lnTo>
                <a:lnTo>
                  <a:pt x="538480" y="1772920"/>
                </a:lnTo>
                <a:lnTo>
                  <a:pt x="520065" y="1910715"/>
                </a:lnTo>
                <a:lnTo>
                  <a:pt x="739140" y="1936115"/>
                </a:lnTo>
                <a:lnTo>
                  <a:pt x="770255" y="2011045"/>
                </a:lnTo>
                <a:lnTo>
                  <a:pt x="1108710" y="1973580"/>
                </a:lnTo>
                <a:lnTo>
                  <a:pt x="1190625" y="2506345"/>
                </a:lnTo>
                <a:lnTo>
                  <a:pt x="1490980" y="2475230"/>
                </a:lnTo>
                <a:lnTo>
                  <a:pt x="1510030" y="3082925"/>
                </a:lnTo>
                <a:lnTo>
                  <a:pt x="870585" y="3220720"/>
                </a:lnTo>
                <a:lnTo>
                  <a:pt x="664210" y="3283585"/>
                </a:lnTo>
                <a:lnTo>
                  <a:pt x="175260" y="3408680"/>
                </a:lnTo>
                <a:lnTo>
                  <a:pt x="112395" y="3371215"/>
                </a:lnTo>
                <a:lnTo>
                  <a:pt x="62230" y="3007360"/>
                </a:lnTo>
                <a:lnTo>
                  <a:pt x="18415" y="2644140"/>
                </a:lnTo>
                <a:lnTo>
                  <a:pt x="0" y="2362200"/>
                </a:lnTo>
                <a:lnTo>
                  <a:pt x="112395" y="588645"/>
                </a:lnTo>
                <a:lnTo>
                  <a:pt x="131445" y="68580"/>
                </a:lnTo>
                <a:lnTo>
                  <a:pt x="187960" y="0"/>
                </a:lnTo>
                <a:close/>
              </a:path>
            </a:pathLst>
          </a:custGeom>
          <a:noFill/>
          <a:ln>
            <a:solidFill>
              <a:srgbClr val="0A0EB6"/>
            </a:solidFill>
          </a:ln>
          <a:extLst>
            <a:ext uri="{909E8E84-426E-40DD-AFC4-6F175D3DCCD1}">
              <a14:hiddenFill xmlns:a14="http://schemas.microsoft.com/office/drawing/2010/main">
                <a:solidFill>
                  <a:schemeClr val="accent6">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solidFill>
                <a:schemeClr val="tx1"/>
              </a:solidFill>
              <a:sym typeface="+mn-ea"/>
            </a:endParaRPr>
          </a:p>
        </p:txBody>
      </p:sp>
      <p:sp>
        <p:nvSpPr>
          <p:cNvPr id="36" name="任意多边形 32">
            <a:extLst>
              <a:ext uri="{FF2B5EF4-FFF2-40B4-BE49-F238E27FC236}">
                <a16:creationId xmlns:a16="http://schemas.microsoft.com/office/drawing/2014/main" id="{DDEB686B-789D-4D52-8BDF-062D7E0869AA}"/>
              </a:ext>
            </a:extLst>
          </p:cNvPr>
          <p:cNvSpPr/>
          <p:nvPr/>
        </p:nvSpPr>
        <p:spPr>
          <a:xfrm>
            <a:off x="3533567" y="4064725"/>
            <a:ext cx="238202" cy="432048"/>
          </a:xfrm>
          <a:custGeom>
            <a:avLst/>
            <a:gdLst>
              <a:gd name="connisteX0" fmla="*/ 187960 w 1879600"/>
              <a:gd name="connsiteY0" fmla="*/ 0 h 3408680"/>
              <a:gd name="connisteX1" fmla="*/ 1735455 w 1879600"/>
              <a:gd name="connsiteY1" fmla="*/ 206375 h 3408680"/>
              <a:gd name="connisteX2" fmla="*/ 1798320 w 1879600"/>
              <a:gd name="connsiteY2" fmla="*/ 212725 h 3408680"/>
              <a:gd name="connisteX3" fmla="*/ 1848485 w 1879600"/>
              <a:gd name="connsiteY3" fmla="*/ 231775 h 3408680"/>
              <a:gd name="connisteX4" fmla="*/ 1879600 w 1879600"/>
              <a:gd name="connsiteY4" fmla="*/ 269240 h 3408680"/>
              <a:gd name="connisteX5" fmla="*/ 1873250 w 1879600"/>
              <a:gd name="connsiteY5" fmla="*/ 1322070 h 3408680"/>
              <a:gd name="connisteX6" fmla="*/ 1860550 w 1879600"/>
              <a:gd name="connsiteY6" fmla="*/ 1384300 h 3408680"/>
              <a:gd name="connisteX7" fmla="*/ 1823085 w 1879600"/>
              <a:gd name="connsiteY7" fmla="*/ 1422400 h 3408680"/>
              <a:gd name="connisteX8" fmla="*/ 1748155 w 1879600"/>
              <a:gd name="connsiteY8" fmla="*/ 1434465 h 3408680"/>
              <a:gd name="connisteX9" fmla="*/ 332105 w 1879600"/>
              <a:gd name="connsiteY9" fmla="*/ 1346835 h 3408680"/>
              <a:gd name="connisteX10" fmla="*/ 294005 w 1879600"/>
              <a:gd name="connsiteY10" fmla="*/ 1353185 h 3408680"/>
              <a:gd name="connisteX11" fmla="*/ 275590 w 1879600"/>
              <a:gd name="connsiteY11" fmla="*/ 1384300 h 3408680"/>
              <a:gd name="connisteX12" fmla="*/ 262890 w 1879600"/>
              <a:gd name="connsiteY12" fmla="*/ 1735455 h 3408680"/>
              <a:gd name="connisteX13" fmla="*/ 287655 w 1879600"/>
              <a:gd name="connsiteY13" fmla="*/ 1760855 h 3408680"/>
              <a:gd name="connisteX14" fmla="*/ 525780 w 1879600"/>
              <a:gd name="connsiteY14" fmla="*/ 1766570 h 3408680"/>
              <a:gd name="connisteX15" fmla="*/ 538480 w 1879600"/>
              <a:gd name="connsiteY15" fmla="*/ 1772920 h 3408680"/>
              <a:gd name="connisteX16" fmla="*/ 520065 w 1879600"/>
              <a:gd name="connsiteY16" fmla="*/ 1910715 h 3408680"/>
              <a:gd name="connisteX17" fmla="*/ 739140 w 1879600"/>
              <a:gd name="connsiteY17" fmla="*/ 1936115 h 3408680"/>
              <a:gd name="connisteX18" fmla="*/ 770255 w 1879600"/>
              <a:gd name="connsiteY18" fmla="*/ 2011045 h 3408680"/>
              <a:gd name="connisteX19" fmla="*/ 1108710 w 1879600"/>
              <a:gd name="connsiteY19" fmla="*/ 1973580 h 3408680"/>
              <a:gd name="connisteX20" fmla="*/ 1190625 w 1879600"/>
              <a:gd name="connsiteY20" fmla="*/ 2506345 h 3408680"/>
              <a:gd name="connisteX21" fmla="*/ 1490980 w 1879600"/>
              <a:gd name="connsiteY21" fmla="*/ 2475230 h 3408680"/>
              <a:gd name="connisteX22" fmla="*/ 1510030 w 1879600"/>
              <a:gd name="connsiteY22" fmla="*/ 3082925 h 3408680"/>
              <a:gd name="connisteX23" fmla="*/ 870585 w 1879600"/>
              <a:gd name="connsiteY23" fmla="*/ 3220720 h 3408680"/>
              <a:gd name="connisteX24" fmla="*/ 664210 w 1879600"/>
              <a:gd name="connsiteY24" fmla="*/ 3283585 h 3408680"/>
              <a:gd name="connisteX25" fmla="*/ 175260 w 1879600"/>
              <a:gd name="connsiteY25" fmla="*/ 3408680 h 3408680"/>
              <a:gd name="connisteX26" fmla="*/ 112395 w 1879600"/>
              <a:gd name="connsiteY26" fmla="*/ 3371215 h 3408680"/>
              <a:gd name="connisteX27" fmla="*/ 62230 w 1879600"/>
              <a:gd name="connsiteY27" fmla="*/ 3007360 h 3408680"/>
              <a:gd name="connisteX28" fmla="*/ 18415 w 1879600"/>
              <a:gd name="connsiteY28" fmla="*/ 2644140 h 3408680"/>
              <a:gd name="connisteX29" fmla="*/ 0 w 1879600"/>
              <a:gd name="connsiteY29" fmla="*/ 2362200 h 3408680"/>
              <a:gd name="connisteX30" fmla="*/ 112395 w 1879600"/>
              <a:gd name="connsiteY30" fmla="*/ 588645 h 3408680"/>
              <a:gd name="connisteX31" fmla="*/ 131445 w 1879600"/>
              <a:gd name="connsiteY31" fmla="*/ 68580 h 3408680"/>
              <a:gd name="connisteX32" fmla="*/ 187960 w 1879600"/>
              <a:gd name="connsiteY32" fmla="*/ 0 h 340868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Lst>
            <a:rect l="l" t="t" r="r" b="b"/>
            <a:pathLst>
              <a:path w="1879600" h="3408680">
                <a:moveTo>
                  <a:pt x="187960" y="0"/>
                </a:moveTo>
                <a:lnTo>
                  <a:pt x="1735455" y="206375"/>
                </a:lnTo>
                <a:lnTo>
                  <a:pt x="1798320" y="212725"/>
                </a:lnTo>
                <a:lnTo>
                  <a:pt x="1848485" y="231775"/>
                </a:lnTo>
                <a:lnTo>
                  <a:pt x="1879600" y="269240"/>
                </a:lnTo>
                <a:lnTo>
                  <a:pt x="1873250" y="1322070"/>
                </a:lnTo>
                <a:lnTo>
                  <a:pt x="1860550" y="1384300"/>
                </a:lnTo>
                <a:lnTo>
                  <a:pt x="1823085" y="1422400"/>
                </a:lnTo>
                <a:lnTo>
                  <a:pt x="1748155" y="1434465"/>
                </a:lnTo>
                <a:lnTo>
                  <a:pt x="332105" y="1346835"/>
                </a:lnTo>
                <a:lnTo>
                  <a:pt x="294005" y="1353185"/>
                </a:lnTo>
                <a:lnTo>
                  <a:pt x="275590" y="1384300"/>
                </a:lnTo>
                <a:lnTo>
                  <a:pt x="262890" y="1735455"/>
                </a:lnTo>
                <a:lnTo>
                  <a:pt x="287655" y="1760855"/>
                </a:lnTo>
                <a:lnTo>
                  <a:pt x="525780" y="1766570"/>
                </a:lnTo>
                <a:lnTo>
                  <a:pt x="538480" y="1772920"/>
                </a:lnTo>
                <a:lnTo>
                  <a:pt x="520065" y="1910715"/>
                </a:lnTo>
                <a:lnTo>
                  <a:pt x="739140" y="1936115"/>
                </a:lnTo>
                <a:lnTo>
                  <a:pt x="770255" y="2011045"/>
                </a:lnTo>
                <a:lnTo>
                  <a:pt x="1108710" y="1973580"/>
                </a:lnTo>
                <a:lnTo>
                  <a:pt x="1190625" y="2506345"/>
                </a:lnTo>
                <a:lnTo>
                  <a:pt x="1490980" y="2475230"/>
                </a:lnTo>
                <a:lnTo>
                  <a:pt x="1510030" y="3082925"/>
                </a:lnTo>
                <a:lnTo>
                  <a:pt x="870585" y="3220720"/>
                </a:lnTo>
                <a:lnTo>
                  <a:pt x="664210" y="3283585"/>
                </a:lnTo>
                <a:lnTo>
                  <a:pt x="175260" y="3408680"/>
                </a:lnTo>
                <a:lnTo>
                  <a:pt x="112395" y="3371215"/>
                </a:lnTo>
                <a:lnTo>
                  <a:pt x="62230" y="3007360"/>
                </a:lnTo>
                <a:lnTo>
                  <a:pt x="18415" y="2644140"/>
                </a:lnTo>
                <a:lnTo>
                  <a:pt x="0" y="2362200"/>
                </a:lnTo>
                <a:lnTo>
                  <a:pt x="112395" y="588645"/>
                </a:lnTo>
                <a:lnTo>
                  <a:pt x="131445" y="68580"/>
                </a:lnTo>
                <a:lnTo>
                  <a:pt x="187960" y="0"/>
                </a:lnTo>
                <a:close/>
              </a:path>
            </a:pathLst>
          </a:custGeom>
          <a:noFill/>
          <a:ln>
            <a:solidFill>
              <a:srgbClr val="0A0EB6"/>
            </a:solidFill>
          </a:ln>
          <a:extLst>
            <a:ext uri="{909E8E84-426E-40DD-AFC4-6F175D3DCCD1}">
              <a14:hiddenFill xmlns:a14="http://schemas.microsoft.com/office/drawing/2010/main">
                <a:solidFill>
                  <a:schemeClr val="accent6">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solidFill>
                <a:schemeClr val="tx1"/>
              </a:solidFill>
              <a:sym typeface="+mn-ea"/>
            </a:endParaRPr>
          </a:p>
        </p:txBody>
      </p:sp>
      <p:sp>
        <p:nvSpPr>
          <p:cNvPr id="37" name="对话气泡: 矩形 36">
            <a:extLst>
              <a:ext uri="{FF2B5EF4-FFF2-40B4-BE49-F238E27FC236}">
                <a16:creationId xmlns:a16="http://schemas.microsoft.com/office/drawing/2014/main" id="{5EF6F2E3-591F-468E-BD76-A209363CB80A}"/>
              </a:ext>
            </a:extLst>
          </p:cNvPr>
          <p:cNvSpPr/>
          <p:nvPr/>
        </p:nvSpPr>
        <p:spPr bwMode="auto">
          <a:xfrm>
            <a:off x="3443829" y="4755735"/>
            <a:ext cx="1297138" cy="316665"/>
          </a:xfrm>
          <a:prstGeom prst="wedgeRectCallout">
            <a:avLst>
              <a:gd name="adj1" fmla="val -38946"/>
              <a:gd name="adj2" fmla="val -143375"/>
            </a:avLst>
          </a:prstGeom>
          <a:solidFill>
            <a:schemeClr val="bg1"/>
          </a:solidFill>
          <a:ln w="3175" cap="flat" cmpd="sng" algn="ctr">
            <a:solidFill>
              <a:srgbClr val="0012C0"/>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zh-CN" altLang="en-US"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rPr>
              <a:t>调整地块</a:t>
            </a:r>
          </a:p>
        </p:txBody>
      </p:sp>
    </p:spTree>
  </p:cSld>
  <p:clrMapOvr>
    <a:masterClrMapping/>
  </p:clrMapOvr>
</p:sld>
</file>

<file path=ppt/theme/theme1.xml><?xml version="1.0" encoding="utf-8"?>
<a:theme xmlns:a="http://schemas.openxmlformats.org/drawingml/2006/main" name="默认设计模板">
  <a:themeElements>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zh-CN" altLang="en-US" sz="1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zh-CN" altLang="en-US" sz="1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884</Words>
  <Application>Microsoft Office PowerPoint</Application>
  <PresentationFormat>自定义</PresentationFormat>
  <Paragraphs>79</Paragraphs>
  <Slides>3</Slides>
  <Notes>2</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vt:i4>
      </vt:variant>
    </vt:vector>
  </HeadingPairs>
  <TitlesOfParts>
    <vt:vector size="13" baseType="lpstr">
      <vt:lpstr>GulimChe</vt:lpstr>
      <vt:lpstr>黑体</vt:lpstr>
      <vt:lpstr>华文细黑</vt:lpstr>
      <vt:lpstr>宋体</vt:lpstr>
      <vt:lpstr>微软雅黑</vt:lpstr>
      <vt:lpstr>Arial</vt:lpstr>
      <vt:lpstr>Calibri</vt:lpstr>
      <vt:lpstr>Swis721 Cn BT</vt:lpstr>
      <vt:lpstr>Times New Roman</vt:lpstr>
      <vt:lpstr>默认设计模板</vt:lpstr>
      <vt:lpstr>PowerPoint 演示文稿</vt:lpstr>
      <vt:lpstr>PowerPoint 演示文稿</vt:lpstr>
      <vt:lpstr>PowerPoint 演示文稿</vt:lpstr>
    </vt:vector>
  </TitlesOfParts>
  <Company>unit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zc</dc:creator>
  <cp:lastModifiedBy>NTKO</cp:lastModifiedBy>
  <cp:revision>446</cp:revision>
  <dcterms:created xsi:type="dcterms:W3CDTF">2003-11-12T09:06:00Z</dcterms:created>
  <dcterms:modified xsi:type="dcterms:W3CDTF">2021-08-23T07:03:51Z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205D8CFB6C6241199092B4831BE575B8</vt:lpwstr>
  </property>
  <property fmtid="{D5CDD505-2E9C-101B-9397-08002B2CF9AE}" pid="3" name="KSOProductBuildVer">
    <vt:lpwstr>2052-11.1.0.10578</vt:lpwstr>
  </property>
</Properties>
</file>