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63" r:id="rId2"/>
    <p:sldId id="264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8" autoAdjust="0"/>
    <p:restoredTop sz="95165" autoAdjust="0"/>
  </p:normalViewPr>
  <p:slideViewPr>
    <p:cSldViewPr showGuides="1">
      <p:cViewPr>
        <p:scale>
          <a:sx n="50" d="100"/>
          <a:sy n="50" d="100"/>
        </p:scale>
        <p:origin x="955" y="3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686">
              <a:defRPr/>
            </a:pPr>
            <a:fld id="{C1DB716A-964D-4EB2-8D0E-86C29F8A49E2}" type="datetimeFigureOut">
              <a:rPr lang="zh-CN" altLang="en-US" smtClean="0"/>
              <a:pPr defTabSz="735686">
                <a:defRPr/>
              </a:pPr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161" marR="0" lvl="1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686" marR="0" lvl="2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849" marR="0" lvl="3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010" marR="0" lvl="4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686">
              <a:defRPr/>
            </a:pPr>
            <a:fld id="{213A655C-B1AC-4425-A5A8-AB2C31E5176D}" type="slidenum">
              <a:rPr lang="zh-CN" altLang="en-US" smtClean="0"/>
              <a:pPr defTabSz="735686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383" tIns="45691" rIns="91383" bIns="45691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5624513" y="13635038"/>
            <a:ext cx="4300537" cy="717550"/>
          </a:xfrm>
          <a:prstGeom prst="rect">
            <a:avLst/>
          </a:prstGeom>
          <a:noFill/>
          <a:ln w="9525">
            <a:noFill/>
          </a:ln>
        </p:spPr>
        <p:txBody>
          <a:bodyPr lIns="91383" tIns="45691" rIns="91383" bIns="45691" anchor="b" anchorCtr="0"/>
          <a:lstStyle/>
          <a:p>
            <a:pPr lvl="0" algn="r" eaLnBrk="1" hangingPunct="1"/>
            <a:fld id="{9A0DB2DC-4C9A-4742-B13C-FB6460FD3503}" type="slidenum">
              <a:rPr lang="" altLang="en-US" sz="1500" dirty="0"/>
              <a:t>2</a:t>
            </a:fld>
            <a:endParaRPr lang="" altLang="en-US" sz="15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217" y="8514956"/>
            <a:ext cx="4207130" cy="405945"/>
          </a:xfrm>
        </p:spPr>
        <p:txBody>
          <a:bodyPr/>
          <a:lstStyle/>
          <a:p>
            <a:pPr defTabSz="831921" fontAlgn="base">
              <a:defRPr/>
            </a:pPr>
            <a:endParaRPr kumimoji="1" lang="en-US" altLang="zh-CN" sz="2638" noProof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18984" y="8514956"/>
            <a:ext cx="5852142" cy="405945"/>
          </a:xfrm>
        </p:spPr>
        <p:txBody>
          <a:bodyPr/>
          <a:lstStyle/>
          <a:p>
            <a:pPr defTabSz="831921" fontAlgn="base">
              <a:defRPr/>
            </a:pPr>
            <a:endParaRPr kumimoji="1" lang="en-US" altLang="zh-CN" sz="2638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68763" y="8514956"/>
            <a:ext cx="4207130" cy="405945"/>
          </a:xfrm>
        </p:spPr>
        <p:txBody>
          <a:bodyPr/>
          <a:lstStyle/>
          <a:p>
            <a:pPr defTabSz="831921">
              <a:defRPr/>
            </a:pPr>
            <a:fld id="{8BB20863-1A2B-491B-8309-EC2A4CB3C7E4}" type="slidenum">
              <a:rPr lang="en-US" altLang="zh-CN" sz="2638" smtClean="0">
                <a:solidFill>
                  <a:schemeClr val="tx1"/>
                </a:solidFill>
                <a:latin typeface="Times New Roman" panose="02020603050405020304" pitchFamily="18" charset="0"/>
              </a:rPr>
              <a:pPr defTabSz="831921">
                <a:defRPr/>
              </a:pPr>
              <a:t>‹#›</a:t>
            </a:fld>
            <a:endParaRPr lang="zh-CN" altLang="en-US" sz="2638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6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6"/>
          <p:cNvSpPr>
            <a:spLocks noChangeArrowheads="1"/>
          </p:cNvSpPr>
          <p:nvPr/>
        </p:nvSpPr>
        <p:spPr bwMode="auto">
          <a:xfrm>
            <a:off x="0" y="0"/>
            <a:ext cx="20104100" cy="100520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4" y="3175"/>
            <a:ext cx="20062216" cy="1005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135862" y="6155909"/>
            <a:ext cx="5026024" cy="38902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100" name="Text Box 12"/>
          <p:cNvSpPr txBox="1"/>
          <p:nvPr/>
        </p:nvSpPr>
        <p:spPr>
          <a:xfrm>
            <a:off x="10993321" y="2214338"/>
            <a:ext cx="4195416" cy="5777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709930" indent="-709930" algn="l" defTabSz="189420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8605" indent="-590550" algn="l" defTabSz="189420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5800">
                <a:solidFill>
                  <a:schemeClr val="tx1"/>
                </a:solidFill>
                <a:latin typeface="+mn-lt"/>
                <a:ea typeface="+mn-ea"/>
              </a:defRPr>
            </a:lvl2pPr>
            <a:lvl3pPr marL="2367280" indent="-473075" algn="l" defTabSz="189420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000">
                <a:solidFill>
                  <a:schemeClr val="tx1"/>
                </a:solidFill>
                <a:latin typeface="+mn-lt"/>
                <a:ea typeface="+mn-ea"/>
              </a:defRPr>
            </a:lvl3pPr>
            <a:lvl4pPr marL="3314700" indent="-473075" algn="l" defTabSz="189420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100">
                <a:solidFill>
                  <a:schemeClr val="tx1"/>
                </a:solidFill>
                <a:latin typeface="+mn-lt"/>
                <a:ea typeface="+mn-ea"/>
              </a:defRPr>
            </a:lvl4pPr>
            <a:lvl5pPr marL="4262755" indent="-474980" algn="l" defTabSz="189420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1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10399" indent="0" algn="ctr" defTabSz="831921" eaLnBrk="1" hangingPunct="1">
              <a:lnSpc>
                <a:spcPct val="102000"/>
              </a:lnSpc>
              <a:buNone/>
            </a:pPr>
            <a:r>
              <a:rPr lang="en-US" altLang="zh-CN" sz="1638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38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南京市高淳区桠溪装备制造产业园控制性详细规划</a:t>
            </a:r>
            <a:r>
              <a:rPr lang="en-US" altLang="zh-CN" sz="1638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》NJGCf020</a:t>
            </a:r>
            <a:r>
              <a:rPr lang="zh-CN" altLang="en-US" sz="1638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规划管理单元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966296" y="479781"/>
            <a:ext cx="3249585" cy="28704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277307" algn="just" defTabSz="831921" eaLnBrk="1" hangingPunct="1">
              <a:lnSpc>
                <a:spcPct val="140000"/>
              </a:lnSpc>
              <a:defRPr/>
            </a:pPr>
            <a:endParaRPr kumimoji="1" lang="en-US" altLang="zh-CN" sz="1274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277307" algn="just" defTabSz="831921" eaLnBrk="1" hangingPunct="1">
              <a:lnSpc>
                <a:spcPct val="140000"/>
              </a:lnSpc>
              <a:defRPr/>
            </a:pPr>
            <a:r>
              <a:rPr kumimoji="1" lang="zh-CN" altLang="en-US" sz="1274" dirty="0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</a:p>
          <a:p>
            <a:pPr indent="277307" algn="just" defTabSz="831921" eaLnBrk="1" hangingPunct="1">
              <a:lnSpc>
                <a:spcPct val="140000"/>
              </a:lnSpc>
              <a:defRPr/>
            </a:pPr>
            <a:endParaRPr kumimoji="1" lang="zh-CN" altLang="en-US" sz="819" dirty="0">
              <a:latin typeface="+mj-ea"/>
              <a:ea typeface="+mj-ea"/>
            </a:endParaRPr>
          </a:p>
          <a:p>
            <a:pPr indent="294639" algn="just" defTabSz="831921" eaLnBrk="1" hangingPunct="1">
              <a:lnSpc>
                <a:spcPct val="250000"/>
              </a:lnSpc>
              <a:defRPr/>
            </a:pPr>
            <a:r>
              <a:rPr lang="zh-CN" altLang="en-US" sz="819" dirty="0">
                <a:latin typeface="+mn-ea"/>
                <a:ea typeface="+mn-ea"/>
              </a:rPr>
              <a:t>为了进一步推动高淳高质量发展，不断完善高淳区产业载体平台功能，努力打造规模化产业集群，促进土地精细化管理，我局会同高淳区人民政府组织开展了</a:t>
            </a:r>
            <a:r>
              <a:rPr lang="en-US" altLang="zh-CN" sz="819" dirty="0">
                <a:latin typeface="+mn-ea"/>
                <a:ea typeface="+mn-ea"/>
              </a:rPr>
              <a:t>《</a:t>
            </a:r>
            <a:r>
              <a:rPr lang="zh-CN" altLang="en-US" sz="819" dirty="0">
                <a:latin typeface="+mn-ea"/>
                <a:ea typeface="+mn-ea"/>
              </a:rPr>
              <a:t>南京市高淳区桠溪装备制造产业园控制性详细规划</a:t>
            </a:r>
            <a:r>
              <a:rPr lang="en-US" altLang="zh-CN" sz="819" dirty="0">
                <a:latin typeface="+mn-ea"/>
                <a:ea typeface="+mn-ea"/>
              </a:rPr>
              <a:t>》NJGCf020</a:t>
            </a:r>
            <a:r>
              <a:rPr lang="zh-CN" altLang="en-US" sz="819" dirty="0">
                <a:latin typeface="+mn-ea"/>
                <a:ea typeface="+mn-ea"/>
              </a:rPr>
              <a:t>规划管理单元编制工作，并已获市政府批复。</a:t>
            </a:r>
          </a:p>
          <a:p>
            <a:pPr indent="294639" algn="just" defTabSz="831921" eaLnBrk="1" hangingPunct="1">
              <a:lnSpc>
                <a:spcPct val="250000"/>
              </a:lnSpc>
              <a:defRPr/>
            </a:pPr>
            <a:r>
              <a:rPr lang="zh-CN" altLang="en-US" sz="819" dirty="0">
                <a:latin typeface="+mn-ea"/>
                <a:ea typeface="+mn-ea"/>
              </a:rPr>
              <a:t>根据</a:t>
            </a:r>
            <a:r>
              <a:rPr lang="en-US" altLang="zh-CN" sz="819" dirty="0">
                <a:latin typeface="+mn-ea"/>
                <a:ea typeface="+mn-ea"/>
              </a:rPr>
              <a:t>《</a:t>
            </a:r>
            <a:r>
              <a:rPr lang="zh-CN" altLang="en-US" sz="819" dirty="0">
                <a:latin typeface="+mn-ea"/>
                <a:ea typeface="+mn-ea"/>
              </a:rPr>
              <a:t>中华人民共和国城乡规划法</a:t>
            </a:r>
            <a:r>
              <a:rPr lang="en-US" altLang="zh-CN" sz="819" dirty="0">
                <a:latin typeface="+mn-ea"/>
                <a:ea typeface="+mn-ea"/>
              </a:rPr>
              <a:t>》</a:t>
            </a:r>
            <a:r>
              <a:rPr lang="zh-CN" altLang="en-US" sz="819" dirty="0">
                <a:latin typeface="+mn-ea"/>
                <a:ea typeface="+mn-ea"/>
              </a:rPr>
              <a:t>，现将</a:t>
            </a:r>
            <a:r>
              <a:rPr lang="en-US" altLang="zh-CN" sz="819" dirty="0">
                <a:latin typeface="+mn-ea"/>
                <a:ea typeface="+mn-ea"/>
              </a:rPr>
              <a:t>《</a:t>
            </a:r>
            <a:r>
              <a:rPr lang="zh-CN" altLang="en-US" sz="819" dirty="0">
                <a:latin typeface="+mn-ea"/>
                <a:ea typeface="+mn-ea"/>
              </a:rPr>
              <a:t>南京市高淳区桠溪装备制造产业园控制性详细规划</a:t>
            </a:r>
            <a:r>
              <a:rPr lang="en-US" altLang="zh-CN" sz="819" dirty="0">
                <a:latin typeface="+mn-ea"/>
                <a:ea typeface="+mn-ea"/>
              </a:rPr>
              <a:t>》NJGCf020</a:t>
            </a:r>
            <a:r>
              <a:rPr lang="zh-CN" altLang="en-US" sz="819" dirty="0">
                <a:latin typeface="+mn-ea"/>
                <a:ea typeface="+mn-ea"/>
              </a:rPr>
              <a:t>规划管理单元规划成果向社会予以公布。</a:t>
            </a:r>
          </a:p>
        </p:txBody>
      </p:sp>
      <p:sp>
        <p:nvSpPr>
          <p:cNvPr id="4102" name="Rectangle 61"/>
          <p:cNvSpPr/>
          <p:nvPr/>
        </p:nvSpPr>
        <p:spPr>
          <a:xfrm>
            <a:off x="15966296" y="6288595"/>
            <a:ext cx="3249585" cy="3467809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2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  <a:endParaRPr lang="en-US" altLang="zh-CN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250000"/>
              </a:lnSpc>
            </a:pPr>
            <a:r>
              <a:rPr lang="en-US" altLang="zh-CN" sz="819" dirty="0">
                <a:latin typeface="宋体" panose="02010600030101010101" pitchFamily="2" charset="-122"/>
              </a:rPr>
              <a:t>1</a:t>
            </a:r>
            <a:r>
              <a:rPr lang="zh-CN" altLang="en-US" sz="819" dirty="0">
                <a:latin typeface="宋体" panose="02010600030101010101" pitchFamily="2" charset="-122"/>
              </a:rPr>
              <a:t>、本材料是为方便公众了解城市规划而制作的参考性文件。</a:t>
            </a:r>
          </a:p>
          <a:p>
            <a:pPr eaLnBrk="1" hangingPunct="1">
              <a:lnSpc>
                <a:spcPct val="250000"/>
              </a:lnSpc>
            </a:pPr>
            <a:r>
              <a:rPr lang="en-US" altLang="zh-CN" sz="819" dirty="0">
                <a:latin typeface="宋体" panose="02010600030101010101" pitchFamily="2" charset="-122"/>
              </a:rPr>
              <a:t>2</a:t>
            </a:r>
            <a:r>
              <a:rPr lang="zh-CN" altLang="en-US" sz="819" dirty="0">
                <a:latin typeface="宋体" panose="02010600030101010101" pitchFamily="2" charset="-122"/>
              </a:rPr>
              <a:t>、控制性详细规划是城市发展的控制与引导性文件，不代表具体的项目实施计划和实施方案。一旦有建设行为，应依据批准的具体项目建设方案实施。</a:t>
            </a:r>
          </a:p>
          <a:p>
            <a:pPr eaLnBrk="1" hangingPunct="1">
              <a:lnSpc>
                <a:spcPct val="250000"/>
              </a:lnSpc>
            </a:pPr>
            <a:r>
              <a:rPr lang="en-US" altLang="zh-CN" sz="819" dirty="0">
                <a:latin typeface="宋体" panose="02010600030101010101" pitchFamily="2" charset="-122"/>
              </a:rPr>
              <a:t>3</a:t>
            </a:r>
            <a:r>
              <a:rPr lang="zh-CN" altLang="en-US" sz="819" dirty="0">
                <a:latin typeface="宋体" panose="02010600030101010101" pitchFamily="2" charset="-122"/>
              </a:rPr>
              <a:t>、城市规划是不断优化更新的过程，规划内容以南京市规划和自然资源局存档备查的最新版本为准，同一地区同内容深度规划若有更新，南京市规划和自然资源局将依法在网站上公布，本材料自动作废。</a:t>
            </a:r>
          </a:p>
          <a:p>
            <a:pPr eaLnBrk="1" hangingPunct="1">
              <a:lnSpc>
                <a:spcPct val="250000"/>
              </a:lnSpc>
            </a:pPr>
            <a:r>
              <a:rPr lang="en-US" altLang="zh-CN" sz="819" dirty="0">
                <a:latin typeface="宋体" panose="02010600030101010101" pitchFamily="2" charset="-122"/>
              </a:rPr>
              <a:t>4</a:t>
            </a:r>
            <a:r>
              <a:rPr lang="zh-CN" altLang="en-US" sz="819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zh-CN" sz="819" dirty="0">
              <a:latin typeface="宋体" panose="02010600030101010101" pitchFamily="2" charset="-122"/>
            </a:endParaRPr>
          </a:p>
        </p:txBody>
      </p:sp>
      <p:pic>
        <p:nvPicPr>
          <p:cNvPr id="4103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99" y="8935924"/>
            <a:ext cx="2546231" cy="9936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4" name="object 16"/>
          <p:cNvSpPr txBox="1"/>
          <p:nvPr/>
        </p:nvSpPr>
        <p:spPr>
          <a:xfrm>
            <a:off x="5466525" y="8894040"/>
            <a:ext cx="2446577" cy="888064"/>
          </a:xfrm>
          <a:prstGeom prst="rect">
            <a:avLst/>
          </a:prstGeom>
          <a:solidFill>
            <a:srgbClr val="FEFFF1"/>
          </a:solidFill>
          <a:ln w="9525">
            <a:noFill/>
          </a:ln>
        </p:spPr>
        <p:txBody>
          <a:bodyPr lIns="0" tIns="0" rIns="0" bIns="0">
            <a:spAutoFit/>
          </a:bodyPr>
          <a:lstStyle/>
          <a:p>
            <a:pPr marL="167540" indent="-15598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" altLang="zh-CN" sz="1001" dirty="0">
                <a:latin typeface="宋体" panose="02010600030101010101" pitchFamily="2" charset="-122"/>
              </a:rPr>
              <a:t>地 址：</a:t>
            </a:r>
            <a:r>
              <a:rPr lang="" altLang="en-US" sz="1001" dirty="0">
                <a:latin typeface="宋体" panose="02010600030101010101" pitchFamily="2" charset="-122"/>
              </a:rPr>
              <a:t>南京市鼓楼区中山路</a:t>
            </a:r>
            <a:r>
              <a:rPr lang="" altLang="zh-CN" sz="1001" dirty="0">
                <a:latin typeface="宋体" panose="02010600030101010101" pitchFamily="2" charset="-122"/>
              </a:rPr>
              <a:t>171</a:t>
            </a:r>
            <a:r>
              <a:rPr lang="" altLang="en-US" sz="1001" dirty="0">
                <a:latin typeface="宋体" panose="02010600030101010101" pitchFamily="2" charset="-122"/>
              </a:rPr>
              <a:t>号</a:t>
            </a:r>
            <a:endParaRPr lang="" altLang="zh-CN" sz="1001" dirty="0">
              <a:latin typeface="宋体" panose="02010600030101010101" pitchFamily="2" charset="-122"/>
            </a:endParaRPr>
          </a:p>
          <a:p>
            <a:pPr marL="167540" indent="-15598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" altLang="zh-CN" sz="1001" dirty="0">
                <a:latin typeface="宋体" panose="02010600030101010101" pitchFamily="2" charset="-122"/>
              </a:rPr>
              <a:t>邮 编：210005</a:t>
            </a:r>
          </a:p>
          <a:p>
            <a:pPr marL="167540" indent="-15598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" altLang="zh-CN" sz="1001" dirty="0">
                <a:latin typeface="宋体" panose="02010600030101010101" pitchFamily="2" charset="-122"/>
              </a:rPr>
              <a:t>网 址：http://ghj.nanjing.gov.cn</a:t>
            </a:r>
          </a:p>
          <a:p>
            <a:pPr marL="167540" indent="-15598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" altLang="en-US" sz="1001" dirty="0">
                <a:latin typeface="宋体" panose="02010600030101010101" pitchFamily="2" charset="-122"/>
              </a:rPr>
              <a:t>电 话：025-56861931</a:t>
            </a:r>
            <a:endParaRPr lang="" altLang="zh-CN" sz="1001" dirty="0">
              <a:latin typeface="宋体" panose="02010600030101010101" pitchFamily="2" charset="-122"/>
            </a:endParaRPr>
          </a:p>
        </p:txBody>
      </p:sp>
      <p:sp>
        <p:nvSpPr>
          <p:cNvPr id="4105" name="Text Box 6"/>
          <p:cNvSpPr txBox="1"/>
          <p:nvPr/>
        </p:nvSpPr>
        <p:spPr>
          <a:xfrm>
            <a:off x="10135817" y="8894040"/>
            <a:ext cx="5026025" cy="6214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1092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sz="1092" dirty="0"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zh-CN" altLang="en-US" sz="1092" dirty="0">
                <a:latin typeface="黑体" panose="02010609060101010101" pitchFamily="49" charset="-122"/>
                <a:ea typeface="黑体" panose="02010609060101010101" pitchFamily="49" charset="-122"/>
              </a:rPr>
              <a:t>二五年三月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.99\单页宣传资料\1 母版\控详\内页\1内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41"/>
            <a:ext cx="20104100" cy="10052050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3" name="Rectangle 129"/>
          <p:cNvSpPr/>
          <p:nvPr/>
        </p:nvSpPr>
        <p:spPr>
          <a:xfrm>
            <a:off x="16291254" y="7690972"/>
            <a:ext cx="3466224" cy="261220"/>
          </a:xfrm>
          <a:prstGeom prst="rect">
            <a:avLst/>
          </a:prstGeom>
          <a:noFill/>
          <a:ln w="9525">
            <a:noFill/>
          </a:ln>
        </p:spPr>
        <p:txBody>
          <a:bodyPr lIns="83181" tIns="41590" rIns="83181" bIns="41590">
            <a:spAutoFit/>
          </a:bodyPr>
          <a:lstStyle/>
          <a:p>
            <a:pPr defTabSz="830766" eaLnBrk="1" hangingPunct="1">
              <a:lnSpc>
                <a:spcPct val="150000"/>
              </a:lnSpc>
            </a:pPr>
            <a:r>
              <a:rPr lang="en-US" altLang="zh-CN" sz="910" dirty="0">
                <a:latin typeface="宋体" panose="02010600030101010101" pitchFamily="2" charset="-122"/>
              </a:rPr>
              <a:t>    </a:t>
            </a:r>
          </a:p>
        </p:txBody>
      </p:sp>
      <p:sp>
        <p:nvSpPr>
          <p:cNvPr id="5124" name="Text Box 176"/>
          <p:cNvSpPr txBox="1"/>
          <p:nvPr/>
        </p:nvSpPr>
        <p:spPr>
          <a:xfrm>
            <a:off x="18967217" y="-12568"/>
            <a:ext cx="1203319" cy="532064"/>
          </a:xfrm>
          <a:prstGeom prst="rect">
            <a:avLst/>
          </a:prstGeom>
          <a:noFill/>
          <a:ln w="9525">
            <a:noFill/>
          </a:ln>
        </p:spPr>
        <p:txBody>
          <a:bodyPr wrap="square" lIns="83181" tIns="41590" rIns="83181" bIns="4159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728" b="1" dirty="0">
                <a:solidFill>
                  <a:schemeClr val="bg1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728" b="1" dirty="0">
                <a:solidFill>
                  <a:schemeClr val="bg1"/>
                </a:solidFill>
                <a:latin typeface="宋体" panose="02010600030101010101" pitchFamily="2" charset="-122"/>
              </a:rPr>
              <a:t>南京市高淳区桠溪装备制造产业园控制性详细规划</a:t>
            </a:r>
            <a:r>
              <a:rPr lang="en-US" altLang="zh-CN" sz="728" b="1" dirty="0">
                <a:solidFill>
                  <a:schemeClr val="bg1"/>
                </a:solidFill>
                <a:latin typeface="宋体" panose="02010600030101010101" pitchFamily="2" charset="-122"/>
              </a:rPr>
              <a:t>》NJGCf020</a:t>
            </a:r>
            <a:r>
              <a:rPr lang="zh-CN" altLang="en-US" sz="728" b="1" dirty="0">
                <a:solidFill>
                  <a:schemeClr val="bg1"/>
                </a:solidFill>
                <a:latin typeface="宋体" panose="02010600030101010101" pitchFamily="2" charset="-122"/>
              </a:rPr>
              <a:t>规划管理单元（新编）</a:t>
            </a:r>
          </a:p>
        </p:txBody>
      </p:sp>
      <p:sp>
        <p:nvSpPr>
          <p:cNvPr id="5125" name="Text Box 2"/>
          <p:cNvSpPr txBox="1"/>
          <p:nvPr/>
        </p:nvSpPr>
        <p:spPr>
          <a:xfrm>
            <a:off x="863668" y="357019"/>
            <a:ext cx="17786063" cy="339661"/>
          </a:xfrm>
          <a:prstGeom prst="rect">
            <a:avLst/>
          </a:prstGeom>
          <a:noFill/>
          <a:ln w="9525">
            <a:noFill/>
          </a:ln>
        </p:spPr>
        <p:txBody>
          <a:bodyPr lIns="87970" tIns="43982" rIns="87970" bIns="43982">
            <a:spAutoFit/>
          </a:bodyPr>
          <a:lstStyle/>
          <a:p>
            <a:pPr marL="10399" algn="ctr" eaLnBrk="1" hangingPunct="1">
              <a:lnSpc>
                <a:spcPct val="102000"/>
              </a:lnSpc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南京市高淳区桠溪装备制造产业园控制性详细规划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》NJGCf020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规划管理单元</a:t>
            </a:r>
          </a:p>
        </p:txBody>
      </p:sp>
      <p:sp>
        <p:nvSpPr>
          <p:cNvPr id="2" name="Rectangle 122"/>
          <p:cNvSpPr>
            <a:spLocks noChangeArrowheads="1"/>
          </p:cNvSpPr>
          <p:nvPr/>
        </p:nvSpPr>
        <p:spPr bwMode="auto">
          <a:xfrm>
            <a:off x="376953" y="1426545"/>
            <a:ext cx="4435323" cy="6266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8031" tIns="44016" rIns="88031" bIns="44016">
            <a:spAutoFit/>
          </a:bodyPr>
          <a:lstStyle/>
          <a:p>
            <a:pPr indent="229356" defTabSz="831921" eaLnBrk="1" hangingPunct="1">
              <a:lnSpc>
                <a:spcPct val="150000"/>
              </a:lnSpc>
              <a:defRPr/>
            </a:pPr>
            <a:r>
              <a:rPr kumimoji="1" lang="en-US" altLang="zh-CN" sz="819" dirty="0">
                <a:latin typeface="+mn-ea"/>
                <a:ea typeface="+mn-ea"/>
              </a:rPr>
              <a:t>《</a:t>
            </a:r>
            <a:r>
              <a:rPr kumimoji="1" lang="zh-CN" altLang="en-US" sz="819" dirty="0">
                <a:latin typeface="+mn-ea"/>
                <a:ea typeface="+mn-ea"/>
              </a:rPr>
              <a:t>南京市高淳区桠溪装备制造产业园控制性详细规划</a:t>
            </a:r>
            <a:r>
              <a:rPr kumimoji="1" lang="en-US" altLang="zh-CN" sz="819" dirty="0">
                <a:latin typeface="+mn-ea"/>
                <a:ea typeface="+mn-ea"/>
              </a:rPr>
              <a:t>》NJGCf020</a:t>
            </a:r>
            <a:r>
              <a:rPr kumimoji="1" lang="zh-CN" altLang="en-US" sz="819" dirty="0">
                <a:latin typeface="+mn-ea"/>
                <a:ea typeface="+mn-ea"/>
              </a:rPr>
              <a:t>规划管理单元位于高淳区东部。规划范围东至韩城港、西至晶定线、南至芜太公路、北至中心路，总面积约</a:t>
            </a:r>
            <a:r>
              <a:rPr kumimoji="1" lang="en-US" altLang="zh-CN" sz="819" dirty="0">
                <a:latin typeface="+mn-ea"/>
                <a:ea typeface="+mn-ea"/>
              </a:rPr>
              <a:t>86.77</a:t>
            </a:r>
            <a:r>
              <a:rPr kumimoji="1" lang="zh-CN" altLang="en-US" sz="819" dirty="0">
                <a:latin typeface="+mn-ea"/>
                <a:ea typeface="+mn-ea"/>
              </a:rPr>
              <a:t>公顷。</a:t>
            </a:r>
          </a:p>
        </p:txBody>
      </p:sp>
      <p:sp>
        <p:nvSpPr>
          <p:cNvPr id="5127" name="Rectangle 77"/>
          <p:cNvSpPr/>
          <p:nvPr/>
        </p:nvSpPr>
        <p:spPr>
          <a:xfrm>
            <a:off x="404393" y="939056"/>
            <a:ext cx="810230" cy="45442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</a:p>
        </p:txBody>
      </p:sp>
      <p:sp>
        <p:nvSpPr>
          <p:cNvPr id="5128" name="Rectangle 0"/>
          <p:cNvSpPr/>
          <p:nvPr/>
        </p:nvSpPr>
        <p:spPr>
          <a:xfrm>
            <a:off x="0" y="4119239"/>
            <a:ext cx="4630298" cy="291896"/>
          </a:xfrm>
          <a:prstGeom prst="rect">
            <a:avLst/>
          </a:prstGeom>
          <a:noFill/>
          <a:ln w="9525">
            <a:noFill/>
          </a:ln>
        </p:spPr>
        <p:txBody>
          <a:bodyPr lIns="88031" tIns="44016" rIns="88031" bIns="44016" anchor="ctr" anchorCtr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zh-CN" altLang="en-US" sz="100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</a:t>
            </a:r>
          </a:p>
        </p:txBody>
      </p:sp>
      <p:cxnSp>
        <p:nvCxnSpPr>
          <p:cNvPr id="5129" name="直接连接符 34"/>
          <p:cNvCxnSpPr/>
          <p:nvPr/>
        </p:nvCxnSpPr>
        <p:spPr>
          <a:xfrm>
            <a:off x="0" y="783075"/>
            <a:ext cx="201041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130" name="直接连接符 36"/>
          <p:cNvCxnSpPr/>
          <p:nvPr/>
        </p:nvCxnSpPr>
        <p:spPr>
          <a:xfrm>
            <a:off x="0" y="3176"/>
            <a:ext cx="0" cy="1006216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132" name="直接连接符 41"/>
          <p:cNvCxnSpPr/>
          <p:nvPr/>
        </p:nvCxnSpPr>
        <p:spPr>
          <a:xfrm>
            <a:off x="20104100" y="3176"/>
            <a:ext cx="0" cy="10073714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135" name="直接连接符 55"/>
          <p:cNvCxnSpPr/>
          <p:nvPr/>
        </p:nvCxnSpPr>
        <p:spPr>
          <a:xfrm>
            <a:off x="0" y="-5777"/>
            <a:ext cx="201041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44" name="Rectangle 122"/>
          <p:cNvSpPr>
            <a:spLocks noChangeArrowheads="1"/>
          </p:cNvSpPr>
          <p:nvPr/>
        </p:nvSpPr>
        <p:spPr bwMode="auto">
          <a:xfrm>
            <a:off x="376953" y="5823431"/>
            <a:ext cx="4433877" cy="14333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8031" tIns="44016" rIns="88031" bIns="44016">
            <a:spAutoFit/>
          </a:bodyPr>
          <a:lstStyle/>
          <a:p>
            <a:pPr defTabSz="831921" eaLnBrk="1" hangingPunct="1">
              <a:lnSpc>
                <a:spcPct val="150000"/>
              </a:lnSpc>
              <a:defRPr/>
            </a:pPr>
            <a:r>
              <a:rPr kumimoji="1" lang="en-US" altLang="zh-CN" sz="819" dirty="0">
                <a:latin typeface="+mn-ea"/>
                <a:ea typeface="+mn-ea"/>
              </a:rPr>
              <a:t>1</a:t>
            </a:r>
            <a:r>
              <a:rPr kumimoji="1" lang="zh-CN" altLang="en-US" sz="819" dirty="0">
                <a:latin typeface="+mn-ea"/>
                <a:ea typeface="+mn-ea"/>
              </a:rPr>
              <a:t>、功能定位</a:t>
            </a:r>
          </a:p>
          <a:p>
            <a:pPr indent="229356" defTabSz="831921" eaLnBrk="1" hangingPunct="1">
              <a:lnSpc>
                <a:spcPct val="150000"/>
              </a:lnSpc>
              <a:defRPr/>
            </a:pPr>
            <a:r>
              <a:rPr kumimoji="1" lang="zh-CN" altLang="en-US" sz="819" dirty="0">
                <a:latin typeface="+mn-ea"/>
                <a:ea typeface="+mn-ea"/>
              </a:rPr>
              <a:t>打造高端装备制造、环保节能型新材料核心载体。</a:t>
            </a:r>
            <a:endParaRPr kumimoji="1" lang="en-US" altLang="zh-CN" sz="819" dirty="0">
              <a:latin typeface="+mn-ea"/>
              <a:ea typeface="+mn-ea"/>
            </a:endParaRPr>
          </a:p>
          <a:p>
            <a:pPr defTabSz="831921" eaLnBrk="1" hangingPunct="1">
              <a:lnSpc>
                <a:spcPct val="150000"/>
              </a:lnSpc>
              <a:defRPr/>
            </a:pPr>
            <a:r>
              <a:rPr kumimoji="1" lang="en-US" altLang="zh-CN" sz="819" dirty="0">
                <a:latin typeface="+mn-ea"/>
                <a:ea typeface="+mn-ea"/>
              </a:rPr>
              <a:t>2</a:t>
            </a:r>
            <a:r>
              <a:rPr kumimoji="1" lang="zh-CN" altLang="en-US" sz="819" dirty="0">
                <a:latin typeface="+mn-ea"/>
                <a:ea typeface="+mn-ea"/>
              </a:rPr>
              <a:t>、空间结构</a:t>
            </a:r>
          </a:p>
          <a:p>
            <a:pPr indent="262286" defTabSz="831921" ea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kumimoji="1" lang="zh-CN" altLang="en-US" sz="819" dirty="0">
                <a:latin typeface="+mn-ea"/>
                <a:ea typeface="+mn-ea"/>
              </a:rPr>
              <a:t>“两心、两带、两片区”的总体布局结构。</a:t>
            </a:r>
            <a:endParaRPr kumimoji="1" lang="en-US" altLang="zh-CN" sz="819" dirty="0">
              <a:latin typeface="+mn-ea"/>
              <a:ea typeface="+mn-ea"/>
            </a:endParaRPr>
          </a:p>
          <a:p>
            <a:pPr defTabSz="831921" eaLnBrk="1" hangingPunct="1">
              <a:lnSpc>
                <a:spcPct val="150000"/>
              </a:lnSpc>
              <a:buClr>
                <a:schemeClr val="accent2"/>
              </a:buClr>
              <a:buSzPct val="110000"/>
              <a:defRPr/>
            </a:pPr>
            <a:r>
              <a:rPr kumimoji="1" lang="en-US" altLang="zh-CN" sz="819" dirty="0">
                <a:latin typeface="+mn-ea"/>
                <a:ea typeface="+mn-ea"/>
              </a:rPr>
              <a:t>3</a:t>
            </a:r>
            <a:r>
              <a:rPr kumimoji="1" lang="zh-CN" altLang="en-US" sz="819" dirty="0">
                <a:latin typeface="+mn-ea"/>
                <a:ea typeface="+mn-ea"/>
              </a:rPr>
              <a:t>、综合交通</a:t>
            </a:r>
            <a:endParaRPr kumimoji="1" lang="en-US" altLang="zh-CN" sz="819" dirty="0">
              <a:latin typeface="+mn-ea"/>
              <a:ea typeface="+mn-ea"/>
            </a:endParaRPr>
          </a:p>
          <a:p>
            <a:pPr indent="262286" defTabSz="831921" eaLnBrk="1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110000"/>
              <a:defRPr/>
            </a:pPr>
            <a:r>
              <a:rPr kumimoji="1" lang="zh-CN" altLang="en-US" sz="819" dirty="0">
                <a:latin typeface="+mn-ea"/>
                <a:ea typeface="+mn-ea"/>
              </a:rPr>
              <a:t>园区用地以工业用地为主，地块大小满足工业物流相关设施需求，规划“三横三纵”的方格网结构，并充分衔接现状道路。</a:t>
            </a:r>
          </a:p>
        </p:txBody>
      </p:sp>
      <p:cxnSp>
        <p:nvCxnSpPr>
          <p:cNvPr id="5138" name="直接连接符 36"/>
          <p:cNvCxnSpPr/>
          <p:nvPr/>
        </p:nvCxnSpPr>
        <p:spPr>
          <a:xfrm>
            <a:off x="20104100" y="3176"/>
            <a:ext cx="0" cy="1006216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139" name="Rectangle 41"/>
          <p:cNvSpPr/>
          <p:nvPr/>
        </p:nvSpPr>
        <p:spPr>
          <a:xfrm>
            <a:off x="1856597" y="5087030"/>
            <a:ext cx="1003760" cy="256951"/>
          </a:xfrm>
          <a:prstGeom prst="rect">
            <a:avLst/>
          </a:prstGeom>
          <a:noFill/>
          <a:ln w="9525">
            <a:noFill/>
          </a:ln>
        </p:spPr>
        <p:txBody>
          <a:bodyPr lIns="88031" tIns="44016" rIns="88031" bIns="44016">
            <a:spAutoFit/>
          </a:bodyPr>
          <a:lstStyle/>
          <a:p>
            <a:pPr algn="r" eaLnBrk="1" hangingPunct="1"/>
            <a:r>
              <a:rPr lang="zh-CN" altLang="en-US" sz="1092" dirty="0">
                <a:latin typeface="华文细黑" panose="02010600040101010101" pitchFamily="2" charset="-122"/>
                <a:ea typeface="华文细黑" panose="02010600040101010101" pitchFamily="2" charset="-122"/>
              </a:rPr>
              <a:t>区位图</a:t>
            </a:r>
          </a:p>
        </p:txBody>
      </p:sp>
      <p:sp>
        <p:nvSpPr>
          <p:cNvPr id="5143" name="Rectangle 82"/>
          <p:cNvSpPr>
            <a:spLocks noChangeArrowheads="1"/>
          </p:cNvSpPr>
          <p:nvPr/>
        </p:nvSpPr>
        <p:spPr bwMode="auto">
          <a:xfrm>
            <a:off x="14344604" y="8180061"/>
            <a:ext cx="1178516" cy="2149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31" tIns="44016" rIns="88031" bIns="44016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defTabSz="831921" eaLnBrk="1" hangingPunct="1">
              <a:defRPr/>
            </a:pPr>
            <a:r>
              <a:rPr lang="zh-CN" altLang="en-US" sz="819" dirty="0">
                <a:latin typeface="+mn-ea"/>
                <a:ea typeface="+mn-ea"/>
              </a:rPr>
              <a:t>土地利用规划图</a:t>
            </a:r>
          </a:p>
        </p:txBody>
      </p:sp>
      <p:sp>
        <p:nvSpPr>
          <p:cNvPr id="5162" name="Rectangle 81"/>
          <p:cNvSpPr>
            <a:spLocks noChangeArrowheads="1"/>
          </p:cNvSpPr>
          <p:nvPr/>
        </p:nvSpPr>
        <p:spPr bwMode="auto">
          <a:xfrm>
            <a:off x="8356489" y="4569926"/>
            <a:ext cx="1367715" cy="21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31" tIns="44016" rIns="88031" bIns="44016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defTabSz="831921" eaLnBrk="1" hangingPunct="1">
              <a:defRPr/>
            </a:pPr>
            <a:r>
              <a:rPr lang="zh-CN" altLang="en-US" sz="819" dirty="0">
                <a:latin typeface="+mn-ea"/>
                <a:ea typeface="+mn-ea"/>
              </a:rPr>
              <a:t>空间结构规划图</a:t>
            </a:r>
          </a:p>
        </p:txBody>
      </p:sp>
      <p:sp>
        <p:nvSpPr>
          <p:cNvPr id="5163" name="Rectangle 41"/>
          <p:cNvSpPr>
            <a:spLocks noChangeArrowheads="1"/>
          </p:cNvSpPr>
          <p:nvPr/>
        </p:nvSpPr>
        <p:spPr bwMode="auto">
          <a:xfrm>
            <a:off x="8506692" y="8180061"/>
            <a:ext cx="1217512" cy="21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31" tIns="44016" rIns="88031" bIns="44016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defTabSz="831921" eaLnBrk="1" hangingPunct="1">
              <a:defRPr/>
            </a:pPr>
            <a:r>
              <a:rPr lang="zh-CN" altLang="en-US" sz="819" dirty="0">
                <a:latin typeface="+mn-ea"/>
                <a:ea typeface="+mn-ea"/>
              </a:rPr>
              <a:t>综合交通规划图</a:t>
            </a:r>
          </a:p>
        </p:txBody>
      </p:sp>
      <p:sp>
        <p:nvSpPr>
          <p:cNvPr id="5148" name="流程图: 卡片 3"/>
          <p:cNvSpPr/>
          <p:nvPr/>
        </p:nvSpPr>
        <p:spPr>
          <a:xfrm>
            <a:off x="2794644" y="3238318"/>
            <a:ext cx="131427" cy="73658"/>
          </a:xfrm>
          <a:prstGeom prst="flowChartPunchedCard">
            <a:avLst/>
          </a:prstGeom>
          <a:solidFill>
            <a:srgbClr val="C0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32" name="表格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84686"/>
              </p:ext>
            </p:extLst>
          </p:nvPr>
        </p:nvGraphicFramePr>
        <p:xfrm>
          <a:off x="17004718" y="9367757"/>
          <a:ext cx="3032946" cy="4448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1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8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8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8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〔2025〕31</a:t>
                      </a:r>
                      <a:r>
                        <a:rPr kumimoji="1" lang="zh-CN" altLang="en-US" sz="8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F6ACCB9C-08C5-BA50-2539-3DBC3E923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3" y="2118319"/>
            <a:ext cx="4330101" cy="2921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77"/>
          <p:cNvSpPr/>
          <p:nvPr/>
        </p:nvSpPr>
        <p:spPr>
          <a:xfrm>
            <a:off x="404393" y="5273902"/>
            <a:ext cx="3762297" cy="45442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规划内容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7D66D6A-BF6F-B91D-1B6B-1C85D1B56F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3" t="10755" r="14446" b="1683"/>
          <a:stretch/>
        </p:blipFill>
        <p:spPr>
          <a:xfrm>
            <a:off x="5361009" y="1375724"/>
            <a:ext cx="4350463" cy="3182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82ED239-7614-EB9E-0424-1E5EE597BD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5" t="11138" r="14496" b="1683"/>
          <a:stretch/>
        </p:blipFill>
        <p:spPr>
          <a:xfrm>
            <a:off x="5360040" y="4928102"/>
            <a:ext cx="4352400" cy="3171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D117B7-727C-6FDF-9669-E002F1675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039" y="7420146"/>
            <a:ext cx="434535" cy="6771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5D52C-11D7-EA63-29DC-C62B73EC02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112"/>
          <a:stretch/>
        </p:blipFill>
        <p:spPr>
          <a:xfrm>
            <a:off x="5360039" y="3873161"/>
            <a:ext cx="435600" cy="6853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B140E2D-D2EC-5913-3E82-2BB61C18A2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38" t="10963" r="14569" b="1786"/>
          <a:stretch/>
        </p:blipFill>
        <p:spPr>
          <a:xfrm>
            <a:off x="10524087" y="1375723"/>
            <a:ext cx="9140106" cy="6695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44D2034-EC22-4A79-979C-0074843E2F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118"/>
          <a:stretch/>
        </p:blipFill>
        <p:spPr>
          <a:xfrm>
            <a:off x="10524086" y="6651243"/>
            <a:ext cx="982333" cy="1419703"/>
          </a:xfrm>
          <a:prstGeom prst="rect">
            <a:avLst/>
          </a:prstGeom>
        </p:spPr>
      </p:pic>
      <p:cxnSp>
        <p:nvCxnSpPr>
          <p:cNvPr id="21" name="直接连接符 40">
            <a:extLst>
              <a:ext uri="{FF2B5EF4-FFF2-40B4-BE49-F238E27FC236}">
                <a16:creationId xmlns:a16="http://schemas.microsoft.com/office/drawing/2014/main" id="{CDBB7EB7-8029-B61A-69F1-61340B052E60}"/>
              </a:ext>
            </a:extLst>
          </p:cNvPr>
          <p:cNvCxnSpPr/>
          <p:nvPr/>
        </p:nvCxnSpPr>
        <p:spPr>
          <a:xfrm>
            <a:off x="0" y="9872379"/>
            <a:ext cx="201041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" name="直接连接符 42">
            <a:extLst>
              <a:ext uri="{FF2B5EF4-FFF2-40B4-BE49-F238E27FC236}">
                <a16:creationId xmlns:a16="http://schemas.microsoft.com/office/drawing/2014/main" id="{53A0EFD0-2965-4A3C-01CB-4FEA12762AE0}"/>
              </a:ext>
            </a:extLst>
          </p:cNvPr>
          <p:cNvCxnSpPr>
            <a:cxnSpLocks/>
          </p:cNvCxnSpPr>
          <p:nvPr/>
        </p:nvCxnSpPr>
        <p:spPr>
          <a:xfrm>
            <a:off x="4942258" y="783076"/>
            <a:ext cx="0" cy="908930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3" name="直接连接符 43">
            <a:extLst>
              <a:ext uri="{FF2B5EF4-FFF2-40B4-BE49-F238E27FC236}">
                <a16:creationId xmlns:a16="http://schemas.microsoft.com/office/drawing/2014/main" id="{9151FB58-5EBE-E8DF-CE28-D333F92AE2C2}"/>
              </a:ext>
            </a:extLst>
          </p:cNvPr>
          <p:cNvCxnSpPr>
            <a:cxnSpLocks/>
          </p:cNvCxnSpPr>
          <p:nvPr/>
        </p:nvCxnSpPr>
        <p:spPr>
          <a:xfrm>
            <a:off x="10052050" y="783076"/>
            <a:ext cx="0" cy="908930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4" name="直接连接符 56">
            <a:extLst>
              <a:ext uri="{FF2B5EF4-FFF2-40B4-BE49-F238E27FC236}">
                <a16:creationId xmlns:a16="http://schemas.microsoft.com/office/drawing/2014/main" id="{834E4337-B1B1-ABD2-4D23-2189BF4345B6}"/>
              </a:ext>
            </a:extLst>
          </p:cNvPr>
          <p:cNvCxnSpPr/>
          <p:nvPr/>
        </p:nvCxnSpPr>
        <p:spPr>
          <a:xfrm>
            <a:off x="0" y="10053925"/>
            <a:ext cx="201041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436</Words>
  <Application>Microsoft Office PowerPoint</Application>
  <PresentationFormat>自定义</PresentationFormat>
  <Paragraphs>39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黑体</vt:lpstr>
      <vt:lpstr>华文细黑</vt:lpstr>
      <vt:lpstr>宋体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a'a</cp:lastModifiedBy>
  <cp:revision>339</cp:revision>
  <cp:lastPrinted>2024-03-26T06:31:01Z</cp:lastPrinted>
  <dcterms:created xsi:type="dcterms:W3CDTF">2019-11-04T11:42:00Z</dcterms:created>
  <dcterms:modified xsi:type="dcterms:W3CDTF">2025-03-17T02:35:57Z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